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0" r:id="rId26"/>
    <p:sldId id="301" r:id="rId27"/>
    <p:sldId id="302" r:id="rId28"/>
    <p:sldId id="281" r:id="rId29"/>
    <p:sldId id="282" r:id="rId30"/>
    <p:sldId id="283"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Helvetica Neue" panose="020B0604020202020204" charset="0"/>
      <p:regular r:id="rId37"/>
      <p:bold r:id="rId38"/>
      <p:italic r:id="rId39"/>
      <p:boldItalic r:id="rId40"/>
    </p:embeddedFont>
    <p:embeddedFont>
      <p:font typeface="Helvetica Neue Light"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3">
          <p15:clr>
            <a:srgbClr val="747775"/>
          </p15:clr>
        </p15:guide>
        <p15:guide id="2" pos="76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E23A1-4993-DA08-39D7-A8382CA71BB1}" v="49" dt="2023-09-28T21:34:52.866"/>
    <p1510:client id="{2F6E3383-632C-8ACA-AC0A-7546FFE7F448}" v="16" dt="2023-09-29T06:43:58.428"/>
    <p1510:client id="{6D309436-FCA5-4AF3-A560-B401EC8791FD}" v="178" dt="2023-09-28T21:48:28.432"/>
    <p1510:client id="{E1647DF9-90CB-13F8-4808-5EA0F147E0A6}" v="3" dt="2023-09-28T19:55:39.713"/>
  </p1510:revLst>
</p1510:revInfo>
</file>

<file path=ppt/tableStyles.xml><?xml version="1.0" encoding="utf-8"?>
<a:tblStyleLst xmlns:a="http://schemas.openxmlformats.org/drawingml/2006/main" def="{A8336873-7EDE-45B7-A750-C7698AFD754B}">
  <a:tblStyle styleId="{A8336873-7EDE-45B7-A750-C7698AFD75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16" autoAdjust="0"/>
  </p:normalViewPr>
  <p:slideViewPr>
    <p:cSldViewPr snapToGrid="0">
      <p:cViewPr varScale="1">
        <p:scale>
          <a:sx n="64" d="100"/>
          <a:sy n="64" d="100"/>
        </p:scale>
        <p:origin x="1397" y="72"/>
      </p:cViewPr>
      <p:guideLst>
        <p:guide orient="horz" pos="2803"/>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polimi365-my.sharepoint.com/personal/10586623_polimi_it/Documents/ASP/OASIS%20project/2_Phase%202%20GIS/Economic%20Analysi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Daily load on a charging station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Charging load</c:v>
          </c:tx>
          <c:spPr>
            <a:ln w="19050" cap="rnd">
              <a:solidFill>
                <a:schemeClr val="accent1"/>
              </a:solidFill>
              <a:round/>
            </a:ln>
            <a:effectLst/>
          </c:spPr>
          <c:marker>
            <c:symbol val="circle"/>
            <c:size val="5"/>
            <c:spPr>
              <a:noFill/>
              <a:ln w="9525">
                <a:noFill/>
              </a:ln>
              <a:effectLst/>
            </c:spPr>
          </c:marker>
          <c:xVal>
            <c:numRef>
              <c:f>'[Economic Analysis.xlsx]Daily load'!$A$2:$A$32</c:f>
              <c:numCache>
                <c:formatCode>h:mm</c:formatCode>
                <c:ptCount val="31"/>
                <c:pt idx="0">
                  <c:v>0.20833333333333334</c:v>
                </c:pt>
                <c:pt idx="1">
                  <c:v>0.23333333333333336</c:v>
                </c:pt>
                <c:pt idx="2">
                  <c:v>0.2583333333333333</c:v>
                </c:pt>
                <c:pt idx="3">
                  <c:v>0.28333333333333333</c:v>
                </c:pt>
                <c:pt idx="4">
                  <c:v>0.30833333333333335</c:v>
                </c:pt>
                <c:pt idx="5">
                  <c:v>0.33333333333333337</c:v>
                </c:pt>
                <c:pt idx="6">
                  <c:v>0.35833333333333328</c:v>
                </c:pt>
                <c:pt idx="7">
                  <c:v>0.3833333333333333</c:v>
                </c:pt>
                <c:pt idx="8">
                  <c:v>0.40833333333333333</c:v>
                </c:pt>
                <c:pt idx="9">
                  <c:v>0.43333333333333329</c:v>
                </c:pt>
                <c:pt idx="10">
                  <c:v>0.45833333333333337</c:v>
                </c:pt>
                <c:pt idx="11">
                  <c:v>0.48333333333333339</c:v>
                </c:pt>
                <c:pt idx="12">
                  <c:v>0.5083333333333333</c:v>
                </c:pt>
                <c:pt idx="13">
                  <c:v>0.53333333333333344</c:v>
                </c:pt>
                <c:pt idx="14">
                  <c:v>0.55833333333333324</c:v>
                </c:pt>
                <c:pt idx="15">
                  <c:v>0.58333333333333337</c:v>
                </c:pt>
                <c:pt idx="16">
                  <c:v>0.60833333333333339</c:v>
                </c:pt>
                <c:pt idx="17">
                  <c:v>0.6333333333333333</c:v>
                </c:pt>
                <c:pt idx="18">
                  <c:v>0.65833333333333321</c:v>
                </c:pt>
                <c:pt idx="19">
                  <c:v>0.68333333333333324</c:v>
                </c:pt>
                <c:pt idx="20">
                  <c:v>0.70833333333333337</c:v>
                </c:pt>
                <c:pt idx="21">
                  <c:v>0.7333333333333335</c:v>
                </c:pt>
                <c:pt idx="22">
                  <c:v>0.75833333333333341</c:v>
                </c:pt>
                <c:pt idx="23">
                  <c:v>0.78333333333333333</c:v>
                </c:pt>
                <c:pt idx="24">
                  <c:v>0.80833333333333324</c:v>
                </c:pt>
                <c:pt idx="25">
                  <c:v>0.83333333333333337</c:v>
                </c:pt>
                <c:pt idx="26">
                  <c:v>0.8583333333333335</c:v>
                </c:pt>
                <c:pt idx="27">
                  <c:v>0.88333333333333341</c:v>
                </c:pt>
                <c:pt idx="28">
                  <c:v>0.90833333333333321</c:v>
                </c:pt>
                <c:pt idx="29">
                  <c:v>0.93333333333333446</c:v>
                </c:pt>
                <c:pt idx="30">
                  <c:v>0.95833333333333459</c:v>
                </c:pt>
              </c:numCache>
            </c:numRef>
          </c:xVal>
          <c:yVal>
            <c:numRef>
              <c:f>'[Economic Analysis.xlsx]Daily load'!$D$2:$D$32</c:f>
              <c:numCache>
                <c:formatCode>General</c:formatCode>
                <c:ptCount val="31"/>
                <c:pt idx="0">
                  <c:v>1.1108996538242306E-2</c:v>
                </c:pt>
                <c:pt idx="1">
                  <c:v>1.9841094744370298E-2</c:v>
                </c:pt>
                <c:pt idx="2">
                  <c:v>3.4047454734599331E-2</c:v>
                </c:pt>
                <c:pt idx="3">
                  <c:v>5.6134762834133725E-2</c:v>
                </c:pt>
                <c:pt idx="4">
                  <c:v>8.8921617459386301E-2</c:v>
                </c:pt>
                <c:pt idx="5">
                  <c:v>0.1353352832366127</c:v>
                </c:pt>
                <c:pt idx="6">
                  <c:v>0.19789869908361465</c:v>
                </c:pt>
                <c:pt idx="7">
                  <c:v>0.27803730045319408</c:v>
                </c:pt>
                <c:pt idx="8">
                  <c:v>0.37531109885139957</c:v>
                </c:pt>
                <c:pt idx="9">
                  <c:v>0.48675225595997162</c:v>
                </c:pt>
                <c:pt idx="10">
                  <c:v>0.60653065971263342</c:v>
                </c:pt>
                <c:pt idx="11">
                  <c:v>0.72614903707369083</c:v>
                </c:pt>
                <c:pt idx="12">
                  <c:v>0.835270211411272</c:v>
                </c:pt>
                <c:pt idx="13">
                  <c:v>0.92311634638663576</c:v>
                </c:pt>
                <c:pt idx="14">
                  <c:v>0.98019867330675525</c:v>
                </c:pt>
                <c:pt idx="15">
                  <c:v>1</c:v>
                </c:pt>
                <c:pt idx="16">
                  <c:v>0.98019867330675525</c:v>
                </c:pt>
                <c:pt idx="17">
                  <c:v>0.92311634638663576</c:v>
                </c:pt>
                <c:pt idx="18">
                  <c:v>0.835270211411272</c:v>
                </c:pt>
                <c:pt idx="19">
                  <c:v>0.72614903707369083</c:v>
                </c:pt>
                <c:pt idx="20">
                  <c:v>0.60653065971263342</c:v>
                </c:pt>
                <c:pt idx="21">
                  <c:v>0.48675225595997162</c:v>
                </c:pt>
                <c:pt idx="22">
                  <c:v>0.37531109885139957</c:v>
                </c:pt>
                <c:pt idx="23">
                  <c:v>0.27803730045319408</c:v>
                </c:pt>
                <c:pt idx="24">
                  <c:v>0.19789869908361465</c:v>
                </c:pt>
                <c:pt idx="25">
                  <c:v>0.1353352832366127</c:v>
                </c:pt>
                <c:pt idx="26">
                  <c:v>8.8921617459386301E-2</c:v>
                </c:pt>
                <c:pt idx="27">
                  <c:v>5.6134762834133725E-2</c:v>
                </c:pt>
                <c:pt idx="28">
                  <c:v>3.4047454734599331E-2</c:v>
                </c:pt>
                <c:pt idx="29">
                  <c:v>1.9841094744369733E-2</c:v>
                </c:pt>
                <c:pt idx="30">
                  <c:v>1.1108996538241971E-2</c:v>
                </c:pt>
              </c:numCache>
            </c:numRef>
          </c:yVal>
          <c:smooth val="0"/>
          <c:extLst>
            <c:ext xmlns:c16="http://schemas.microsoft.com/office/drawing/2014/chart" uri="{C3380CC4-5D6E-409C-BE32-E72D297353CC}">
              <c16:uniqueId val="{00000000-D213-4521-A330-DD8953FD4E26}"/>
            </c:ext>
          </c:extLst>
        </c:ser>
        <c:ser>
          <c:idx val="1"/>
          <c:order val="1"/>
          <c:tx>
            <c:v>Average</c:v>
          </c:tx>
          <c:spPr>
            <a:ln w="19050" cap="rnd">
              <a:solidFill>
                <a:schemeClr val="accent2"/>
              </a:solidFill>
              <a:prstDash val="dash"/>
              <a:round/>
            </a:ln>
            <a:effectLst/>
          </c:spPr>
          <c:marker>
            <c:symbol val="circle"/>
            <c:size val="5"/>
            <c:spPr>
              <a:noFill/>
              <a:ln w="9525">
                <a:noFill/>
              </a:ln>
              <a:effectLst/>
            </c:spPr>
          </c:marker>
          <c:xVal>
            <c:numRef>
              <c:f>'[Economic Analysis.xlsx]Daily load'!$V$2:$V$3</c:f>
              <c:numCache>
                <c:formatCode>h:mm</c:formatCode>
                <c:ptCount val="2"/>
                <c:pt idx="0">
                  <c:v>0</c:v>
                </c:pt>
                <c:pt idx="1">
                  <c:v>0.99930555555555556</c:v>
                </c:pt>
              </c:numCache>
            </c:numRef>
          </c:xVal>
          <c:yVal>
            <c:numRef>
              <c:f>'[Economic Analysis.xlsx]Daily load'!$W$2:$W$3</c:f>
              <c:numCache>
                <c:formatCode>General</c:formatCode>
                <c:ptCount val="2"/>
                <c:pt idx="0">
                  <c:v>0.31332853432887503</c:v>
                </c:pt>
                <c:pt idx="1">
                  <c:v>0.31332853432887503</c:v>
                </c:pt>
              </c:numCache>
            </c:numRef>
          </c:yVal>
          <c:smooth val="0"/>
          <c:extLst>
            <c:ext xmlns:c16="http://schemas.microsoft.com/office/drawing/2014/chart" uri="{C3380CC4-5D6E-409C-BE32-E72D297353CC}">
              <c16:uniqueId val="{00000001-D213-4521-A330-DD8953FD4E26}"/>
            </c:ext>
          </c:extLst>
        </c:ser>
        <c:dLbls>
          <c:showLegendKey val="0"/>
          <c:showVal val="0"/>
          <c:showCatName val="0"/>
          <c:showSerName val="0"/>
          <c:showPercent val="0"/>
          <c:showBubbleSize val="0"/>
        </c:dLbls>
        <c:axId val="2080308047"/>
        <c:axId val="2089066991"/>
      </c:scatterChart>
      <c:valAx>
        <c:axId val="2080308047"/>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h:mm" sourceLinked="1"/>
        <c:majorTickMark val="none"/>
        <c:minorTickMark val="none"/>
        <c:tickLblPos val="nextTo"/>
        <c:spPr>
          <a:noFill/>
          <a:ln w="9525" cap="flat" cmpd="sng" algn="ctr">
            <a:solidFill>
              <a:schemeClr val="accent1">
                <a:alpha val="97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9066991"/>
        <c:crosses val="autoZero"/>
        <c:crossBetween val="midCat"/>
      </c:valAx>
      <c:valAx>
        <c:axId val="20890669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0308047"/>
        <c:crossesAt val="0"/>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80c334234b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Key to go forward: “Although, in this context, </a:t>
            </a:r>
            <a:r>
              <a:rPr lang="en-GB" sz="1050" b="1">
                <a:solidFill>
                  <a:schemeClr val="dk1"/>
                </a:solidFill>
              </a:rPr>
              <a:t>one of the main constraints is precisely related to the charging network</a:t>
            </a:r>
            <a:r>
              <a:rPr lang="en-GB" sz="1050">
                <a:solidFill>
                  <a:schemeClr val="dk1"/>
                </a:solidFill>
              </a:rPr>
              <a:t>”</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Good afternoon everyone,</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What we are going to present you today is our multidisciplinary project OASIS, which deals with the optimal allocation and sizing of electric vehicles charging infrastructure. Vehicle electrification is a key technology in tackling one of the most critical issues of today, which is </a:t>
            </a:r>
            <a:r>
              <a:rPr lang="en-GB" sz="1050" b="1">
                <a:solidFill>
                  <a:schemeClr val="dk1"/>
                </a:solidFill>
              </a:rPr>
              <a:t>climate change</a:t>
            </a:r>
            <a:r>
              <a:rPr lang="en-GB" sz="1050">
                <a:solidFill>
                  <a:schemeClr val="dk1"/>
                </a:solidFill>
              </a:rPr>
              <a:t>. For this reason, it is without a doubt a technical challenge of global importance!</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In this context, one of the main constraints is precisely related to the charging network!</a:t>
            </a:r>
            <a:endParaRPr sz="1050">
              <a:solidFill>
                <a:schemeClr val="dk1"/>
              </a:solidFill>
            </a:endParaRPr>
          </a:p>
          <a:p>
            <a:pPr marL="0" lvl="0" indent="0" algn="l" rtl="0">
              <a:lnSpc>
                <a:spcPct val="115000"/>
              </a:lnSpc>
              <a:spcBef>
                <a:spcPts val="0"/>
              </a:spcBef>
              <a:spcAft>
                <a:spcPts val="0"/>
              </a:spcAft>
              <a:buNone/>
            </a:pPr>
            <a:endParaRPr sz="1050" b="1">
              <a:solidFill>
                <a:schemeClr val="dk1"/>
              </a:solidFill>
              <a:highlight>
                <a:schemeClr val="lt1"/>
              </a:highlight>
            </a:endParaRPr>
          </a:p>
          <a:p>
            <a:pPr marL="0" lvl="0" indent="0" algn="l" rtl="0">
              <a:lnSpc>
                <a:spcPct val="115000"/>
              </a:lnSpc>
              <a:spcBef>
                <a:spcPts val="0"/>
              </a:spcBef>
              <a:spcAft>
                <a:spcPts val="0"/>
              </a:spcAft>
              <a:buNone/>
            </a:pPr>
            <a:endParaRPr sz="1050" b="1">
              <a:solidFill>
                <a:schemeClr val="dk1"/>
              </a:solidFill>
              <a:highlight>
                <a:schemeClr val="lt1"/>
              </a:highlight>
            </a:endParaRPr>
          </a:p>
          <a:p>
            <a:pPr marL="0" lvl="0" indent="0" algn="l" rtl="0">
              <a:lnSpc>
                <a:spcPct val="115000"/>
              </a:lnSpc>
              <a:spcBef>
                <a:spcPts val="0"/>
              </a:spcBef>
              <a:spcAft>
                <a:spcPts val="0"/>
              </a:spcAft>
              <a:buNone/>
            </a:pPr>
            <a:endParaRPr sz="1050" b="1">
              <a:solidFill>
                <a:schemeClr val="dk1"/>
              </a:solidFill>
              <a:highlight>
                <a:schemeClr val="lt1"/>
              </a:highlight>
            </a:endParaRPr>
          </a:p>
          <a:p>
            <a:pPr marL="0" lvl="0" indent="0" algn="l" rtl="0">
              <a:lnSpc>
                <a:spcPct val="115000"/>
              </a:lnSpc>
              <a:spcBef>
                <a:spcPts val="0"/>
              </a:spcBef>
              <a:spcAft>
                <a:spcPts val="0"/>
              </a:spcAft>
              <a:buNone/>
            </a:pPr>
            <a:endParaRPr sz="1050" b="1">
              <a:solidFill>
                <a:schemeClr val="dk1"/>
              </a:solidFill>
              <a:highlight>
                <a:schemeClr val="lt1"/>
              </a:highlight>
            </a:endParaRPr>
          </a:p>
          <a:p>
            <a:pPr marL="0" lvl="0" indent="0" algn="l" rtl="0">
              <a:lnSpc>
                <a:spcPct val="115000"/>
              </a:lnSpc>
              <a:spcBef>
                <a:spcPts val="0"/>
              </a:spcBef>
              <a:spcAft>
                <a:spcPts val="0"/>
              </a:spcAft>
              <a:buNone/>
            </a:pPr>
            <a:endParaRPr sz="1050" b="1">
              <a:solidFill>
                <a:schemeClr val="dk1"/>
              </a:solidFill>
              <a:highlight>
                <a:schemeClr val="lt1"/>
              </a:highlight>
            </a:endParaRPr>
          </a:p>
          <a:p>
            <a:pPr marL="0" lvl="0" indent="0" algn="l" rtl="0">
              <a:lnSpc>
                <a:spcPct val="115000"/>
              </a:lnSpc>
              <a:spcBef>
                <a:spcPts val="0"/>
              </a:spcBef>
              <a:spcAft>
                <a:spcPts val="0"/>
              </a:spcAft>
              <a:buNone/>
            </a:pPr>
            <a:r>
              <a:rPr lang="en-GB" sz="1050" b="1">
                <a:solidFill>
                  <a:schemeClr val="dk1"/>
                </a:solidFill>
                <a:highlight>
                  <a:schemeClr val="lt1"/>
                </a:highlight>
              </a:rPr>
              <a:t>Vehicle electrification is a key technology in tackling climate change</a:t>
            </a:r>
            <a:r>
              <a:rPr lang="en-GB" sz="1050">
                <a:solidFill>
                  <a:schemeClr val="dk1"/>
                </a:solidFill>
                <a:highlight>
                  <a:schemeClr val="lt1"/>
                </a:highlight>
              </a:rPr>
              <a:t> thus</a:t>
            </a:r>
            <a:r>
              <a:rPr lang="en-GB">
                <a:solidFill>
                  <a:schemeClr val="dk1"/>
                </a:solidFill>
              </a:rPr>
              <a:t> </a:t>
            </a:r>
            <a:r>
              <a:rPr lang="en-GB" sz="1050">
                <a:solidFill>
                  <a:schemeClr val="dk1"/>
                </a:solidFill>
                <a:highlight>
                  <a:schemeClr val="lt1"/>
                </a:highlight>
              </a:rPr>
              <a:t>being a technical issue of global importance supported by governments and institutions; in this context, there is a particular aspect that constraints the spread of electric vehicles: the charging infrastructure.</a:t>
            </a:r>
            <a:endParaRPr sz="1200"/>
          </a:p>
        </p:txBody>
      </p:sp>
      <p:sp>
        <p:nvSpPr>
          <p:cNvPr id="52" name="Google Shape;52;g280c334234b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7f9a58e5a1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now subdivide the city in to smaller areas. </a:t>
            </a:r>
            <a:endParaRPr/>
          </a:p>
          <a:p>
            <a:pPr marL="0" lvl="0" indent="0" algn="l" rtl="0">
              <a:spcBef>
                <a:spcPts val="0"/>
              </a:spcBef>
              <a:spcAft>
                <a:spcPts val="0"/>
              </a:spcAft>
              <a:buNone/>
            </a:pPr>
            <a:r>
              <a:rPr lang="en-GB"/>
              <a:t>The algorithm will pinpoint some of these areas for placing the charger, and there will be the need for manual intervention to actually identify the points ( as am example the parking lots) in the cell to place the charger. </a:t>
            </a:r>
            <a:endParaRPr/>
          </a:p>
          <a:p>
            <a:pPr marL="0" lvl="0" indent="0" algn="l" rtl="0">
              <a:spcBef>
                <a:spcPts val="0"/>
              </a:spcBef>
              <a:spcAft>
                <a:spcPts val="0"/>
              </a:spcAft>
              <a:buNone/>
            </a:pPr>
            <a:r>
              <a:rPr lang="en-GB"/>
              <a:t>We decided to use hexagon as they avoid 90 degrees angle and allow for more accreately following the road morphology. The side of the hexagon is chosen using H8 framework, which yields a nice balance between size and accuracy.</a:t>
            </a:r>
            <a:endParaRPr/>
          </a:p>
        </p:txBody>
      </p:sp>
      <p:sp>
        <p:nvSpPr>
          <p:cNvPr id="249" name="Google Shape;249;g27f9a58e5a1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0c334234b_6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0c334234b_6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comes the model. An objective function is defined for every hexagon j, and then summed over all the hexagon to be maximized. </a:t>
            </a:r>
            <a:endParaRPr/>
          </a:p>
          <a:p>
            <a:pPr marL="0" lvl="0" indent="0" algn="l" rtl="0">
              <a:spcBef>
                <a:spcPts val="0"/>
              </a:spcBef>
              <a:spcAft>
                <a:spcPts val="0"/>
              </a:spcAft>
              <a:buNone/>
            </a:pPr>
            <a:r>
              <a:rPr lang="en-GB"/>
              <a:t>There are 4 main contributions to this function: the remaining demand in cell j, calculated using the traffic values (the higher the traffic, the higher the demand). We also use here the existing ev charger data so we can take into account the demand that is already satisfied.</a:t>
            </a:r>
            <a:endParaRPr/>
          </a:p>
          <a:p>
            <a:pPr marL="0" lvl="0" indent="0" algn="l" rtl="0">
              <a:spcBef>
                <a:spcPts val="0"/>
              </a:spcBef>
              <a:spcAft>
                <a:spcPts val="0"/>
              </a:spcAft>
              <a:buNone/>
            </a:pPr>
            <a:r>
              <a:rPr lang="en-GB"/>
              <a:t>Second is the decision variables x_j 1= place, 0 = n0.</a:t>
            </a:r>
            <a:endParaRPr/>
          </a:p>
          <a:p>
            <a:pPr marL="0" lvl="0" indent="0" algn="l" rtl="0">
              <a:spcBef>
                <a:spcPts val="0"/>
              </a:spcBef>
              <a:spcAft>
                <a:spcPts val="0"/>
              </a:spcAft>
              <a:buNone/>
            </a:pPr>
            <a:r>
              <a:rPr lang="en-GB"/>
              <a:t>To the right is the coefficient that weights the demand using the cumulative distance of the hexagon from all the points of interest.</a:t>
            </a:r>
            <a:endParaRPr/>
          </a:p>
          <a:p>
            <a:pPr marL="0" lvl="0" indent="0" algn="l" rtl="0">
              <a:spcBef>
                <a:spcPts val="0"/>
              </a:spcBef>
              <a:spcAft>
                <a:spcPts val="0"/>
              </a:spcAft>
              <a:buNone/>
            </a:pPr>
            <a:r>
              <a:rPr lang="en-GB"/>
              <a:t>Finally, there is a multiplicative coefficient, the congestion index: here is what it does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f9a58e5a1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devised the congestion index approach because we wanted to capture the traffic flux beyond a singular mean values, to take into account the direction of traffic and road morphology.</a:t>
            </a:r>
            <a:endParaRPr/>
          </a:p>
          <a:p>
            <a:pPr marL="0" lvl="0" indent="0" algn="l" rtl="0">
              <a:spcBef>
                <a:spcPts val="0"/>
              </a:spcBef>
              <a:spcAft>
                <a:spcPts val="0"/>
              </a:spcAft>
              <a:buNone/>
            </a:pPr>
            <a:r>
              <a:rPr lang="en-GB"/>
              <a:t>It’s a simple numerical index calculated using as a proxy for traffic the time delay due to traffic in travelling between hexagons. It is calculated using the google Maps API and integrated as a multiplicative coefficient, as you’ve seen.</a:t>
            </a:r>
            <a:endParaRPr/>
          </a:p>
          <a:p>
            <a:pPr marL="0" lvl="0" indent="0" algn="l" rtl="0">
              <a:spcBef>
                <a:spcPts val="0"/>
              </a:spcBef>
              <a:spcAft>
                <a:spcPts val="0"/>
              </a:spcAft>
              <a:buNone/>
            </a:pPr>
            <a:r>
              <a:rPr lang="en-GB"/>
              <a:t>The interpretation is straightforward: the higher the coefficient, the higher the demans: this means there’s more inbound flux compare to the outward one.</a:t>
            </a:r>
            <a:endParaRPr/>
          </a:p>
          <a:p>
            <a:pPr marL="0" lvl="0" indent="0" algn="l" rtl="0">
              <a:spcBef>
                <a:spcPts val="0"/>
              </a:spcBef>
              <a:spcAft>
                <a:spcPts val="0"/>
              </a:spcAft>
              <a:buNone/>
            </a:pPr>
            <a:r>
              <a:rPr lang="en-GB"/>
              <a:t>The google maps api was chosen due to ease of use, being cheap and covering the global road network.</a:t>
            </a:r>
            <a:endParaRPr/>
          </a:p>
        </p:txBody>
      </p:sp>
      <p:sp>
        <p:nvSpPr>
          <p:cNvPr id="286" name="Google Shape;286;g27f9a58e5a1_5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7f9a58e5a1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are the results of applying the algorithm to the city of madrid. 6 EV chargers were to be placed, and you can see the recommended hexagons for placement coloured in red. A few notable results: there is a good interaction between POI and demand, all point are placed near main avenues and highway.</a:t>
            </a:r>
            <a:endParaRPr/>
          </a:p>
          <a:p>
            <a:pPr marL="0" lvl="0" indent="0" algn="l" rtl="0">
              <a:spcBef>
                <a:spcPts val="0"/>
              </a:spcBef>
              <a:spcAft>
                <a:spcPts val="0"/>
              </a:spcAft>
              <a:buNone/>
            </a:pPr>
            <a:r>
              <a:rPr lang="en-GB"/>
              <a:t>None is placed in the city center as the demand was already satisfied by existing chargers.</a:t>
            </a:r>
            <a:endParaRPr/>
          </a:p>
          <a:p>
            <a:pPr marL="0" lvl="0" indent="0" algn="l" rtl="0">
              <a:spcBef>
                <a:spcPts val="0"/>
              </a:spcBef>
              <a:spcAft>
                <a:spcPts val="0"/>
              </a:spcAft>
              <a:buNone/>
            </a:pPr>
            <a:endParaRPr/>
          </a:p>
        </p:txBody>
      </p:sp>
      <p:sp>
        <p:nvSpPr>
          <p:cNvPr id="340" name="Google Shape;340;g27f9a58e5a1_5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474a6023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Similar results</a:t>
            </a:r>
            <a:endParaRPr dirty="0"/>
          </a:p>
        </p:txBody>
      </p:sp>
      <p:sp>
        <p:nvSpPr>
          <p:cNvPr id="353" name="Google Shape;353;g2474a6023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80c334234b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GB">
                <a:solidFill>
                  <a:srgbClr val="374151"/>
                </a:solidFill>
                <a:highlight>
                  <a:srgbClr val="F7F7F8"/>
                </a:highlight>
              </a:rPr>
              <a:t>Key to go forward: "evaluate the charging station deployment economic viability" </a:t>
            </a:r>
            <a:endParaRPr lang="it-IT"/>
          </a:p>
          <a:p>
            <a:pPr marL="0" indent="0">
              <a:lnSpc>
                <a:spcPct val="114999"/>
              </a:lnSpc>
              <a:buNone/>
            </a:pPr>
            <a:endParaRPr lang="en-GB" sz="1200">
              <a:solidFill>
                <a:srgbClr val="374151"/>
              </a:solidFill>
              <a:highlight>
                <a:srgbClr val="F7F7F8"/>
              </a:highlight>
              <a:latin typeface="Roboto"/>
              <a:ea typeface="Roboto"/>
              <a:cs typeface="Roboto"/>
              <a:sym typeface="Roboto"/>
            </a:endParaRPr>
          </a:p>
          <a:p>
            <a:pPr marL="0" lvl="0" indent="0" algn="l">
              <a:lnSpc>
                <a:spcPct val="114999"/>
              </a:lnSpc>
              <a:spcBef>
                <a:spcPts val="0"/>
              </a:spcBef>
              <a:spcAft>
                <a:spcPts val="0"/>
              </a:spcAft>
              <a:buNone/>
            </a:pPr>
            <a:r>
              <a:rPr lang="en-GB" sz="1200">
                <a:solidFill>
                  <a:srgbClr val="374151"/>
                </a:solidFill>
                <a:highlight>
                  <a:srgbClr val="F7F7F8"/>
                </a:highlight>
                <a:latin typeface="Roboto"/>
                <a:ea typeface="Roboto"/>
                <a:cs typeface="Roboto"/>
                <a:sym typeface="Roboto"/>
              </a:rPr>
              <a:t>The proposed methodology for EV charging station placement involves two phases: the optimization phase based on factors like traffic and distance to attractions, just described (</a:t>
            </a:r>
            <a:r>
              <a:rPr lang="en-GB" sz="1200" err="1">
                <a:solidFill>
                  <a:srgbClr val="374151"/>
                </a:solidFill>
                <a:highlight>
                  <a:srgbClr val="F7F7F8"/>
                </a:highlight>
                <a:latin typeface="Roboto"/>
                <a:ea typeface="Roboto"/>
                <a:cs typeface="Roboto"/>
                <a:sym typeface="Roboto"/>
              </a:rPr>
              <a:t>appena</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spiegata</a:t>
            </a:r>
            <a:r>
              <a:rPr lang="en-GB" sz="1200">
                <a:solidFill>
                  <a:srgbClr val="374151"/>
                </a:solidFill>
                <a:highlight>
                  <a:srgbClr val="F7F7F8"/>
                </a:highlight>
                <a:latin typeface="Roboto"/>
                <a:ea typeface="Roboto"/>
                <a:cs typeface="Roboto"/>
                <a:sym typeface="Roboto"/>
              </a:rPr>
              <a:t> da slide </a:t>
            </a:r>
            <a:r>
              <a:rPr lang="en-GB" sz="1200" err="1">
                <a:solidFill>
                  <a:srgbClr val="374151"/>
                </a:solidFill>
                <a:highlight>
                  <a:srgbClr val="F7F7F8"/>
                </a:highlight>
                <a:latin typeface="Roboto"/>
                <a:ea typeface="Roboto"/>
                <a:cs typeface="Roboto"/>
                <a:sym typeface="Roboto"/>
              </a:rPr>
              <a:t>precedenti</a:t>
            </a:r>
            <a:r>
              <a:rPr lang="en-GB" sz="1200">
                <a:solidFill>
                  <a:srgbClr val="374151"/>
                </a:solidFill>
                <a:highlight>
                  <a:srgbClr val="F7F7F8"/>
                </a:highlight>
                <a:latin typeface="Roboto"/>
                <a:ea typeface="Roboto"/>
                <a:cs typeface="Roboto"/>
                <a:sym typeface="Roboto"/>
              </a:rPr>
              <a:t>), followed by a financial analysis phase aims at station sizing. </a:t>
            </a:r>
            <a:br>
              <a:rPr lang="en-GB" sz="1200">
                <a:highlight>
                  <a:srgbClr val="F7F7F8"/>
                </a:highlight>
                <a:latin typeface="Roboto"/>
                <a:ea typeface="Roboto"/>
                <a:cs typeface="Roboto"/>
              </a:rPr>
            </a:br>
            <a:r>
              <a:rPr lang="en-GB" sz="1200">
                <a:solidFill>
                  <a:srgbClr val="374151"/>
                </a:solidFill>
                <a:highlight>
                  <a:srgbClr val="F7F7F8"/>
                </a:highlight>
                <a:latin typeface="Roboto"/>
                <a:ea typeface="Roboto"/>
                <a:cs typeface="Roboto"/>
                <a:sym typeface="Roboto"/>
              </a:rPr>
              <a:t>This balanced approach ensures a comprehensive decision-making process aims to maximize expected return of investment ( qui </a:t>
            </a:r>
            <a:r>
              <a:rPr lang="en-GB" sz="1200" err="1">
                <a:solidFill>
                  <a:srgbClr val="374151"/>
                </a:solidFill>
                <a:highlight>
                  <a:srgbClr val="F7F7F8"/>
                </a:highlight>
                <a:latin typeface="Roboto"/>
                <a:ea typeface="Roboto"/>
                <a:cs typeface="Roboto"/>
                <a:sym typeface="Roboto"/>
              </a:rPr>
              <a:t>si</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potrebbe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spiegare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meglio</a:t>
            </a:r>
            <a:r>
              <a:rPr lang="en-GB" sz="1200">
                <a:solidFill>
                  <a:srgbClr val="374151"/>
                </a:solidFill>
                <a:highlight>
                  <a:srgbClr val="F7F7F8"/>
                </a:highlight>
                <a:latin typeface="Roboto"/>
                <a:ea typeface="Roboto"/>
                <a:cs typeface="Roboto"/>
                <a:sym typeface="Roboto"/>
              </a:rPr>
              <a:t> ma porta via tempo… se </a:t>
            </a:r>
            <a:r>
              <a:rPr lang="en-GB" sz="1200" err="1">
                <a:solidFill>
                  <a:srgbClr val="374151"/>
                </a:solidFill>
                <a:highlight>
                  <a:srgbClr val="F7F7F8"/>
                </a:highlight>
                <a:latin typeface="Roboto"/>
                <a:ea typeface="Roboto"/>
                <a:cs typeface="Roboto"/>
                <a:sym typeface="Roboto"/>
              </a:rPr>
              <a:t>siamo</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corti</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aggiungo</a:t>
            </a:r>
            <a:r>
              <a:rPr lang="en-GB" sz="1200">
                <a:solidFill>
                  <a:srgbClr val="374151"/>
                </a:solidFill>
                <a:highlight>
                  <a:srgbClr val="F7F7F8"/>
                </a:highlight>
                <a:latin typeface="Roboto"/>
                <a:ea typeface="Roboto"/>
                <a:cs typeface="Roboto"/>
                <a:sym typeface="Roboto"/>
              </a:rPr>
              <a:t>).</a:t>
            </a:r>
            <a:br>
              <a:rPr lang="en-GB" sz="1200">
                <a:highlight>
                  <a:srgbClr val="F7F7F8"/>
                </a:highlight>
                <a:latin typeface="Roboto"/>
                <a:ea typeface="Roboto"/>
                <a:cs typeface="Roboto"/>
              </a:rPr>
            </a:br>
            <a:r>
              <a:rPr lang="en-GB" sz="1200">
                <a:solidFill>
                  <a:srgbClr val="374151"/>
                </a:solidFill>
                <a:highlight>
                  <a:srgbClr val="F7F7F8"/>
                </a:highlight>
                <a:latin typeface="Roboto"/>
                <a:ea typeface="Roboto"/>
                <a:cs typeface="Roboto"/>
                <a:sym typeface="Roboto"/>
              </a:rPr>
              <a:t>The economic analysis consists of two different steps: (la </a:t>
            </a:r>
            <a:r>
              <a:rPr lang="en-GB" sz="1200" err="1">
                <a:solidFill>
                  <a:srgbClr val="374151"/>
                </a:solidFill>
                <a:highlight>
                  <a:srgbClr val="F7F7F8"/>
                </a:highlight>
                <a:latin typeface="Roboto"/>
                <a:ea typeface="Roboto"/>
                <a:cs typeface="Roboto"/>
                <a:sym typeface="Roboto"/>
              </a:rPr>
              <a:t>divisione</a:t>
            </a:r>
            <a:r>
              <a:rPr lang="en-GB" sz="1200">
                <a:solidFill>
                  <a:srgbClr val="374151"/>
                </a:solidFill>
                <a:highlight>
                  <a:srgbClr val="F7F7F8"/>
                </a:highlight>
                <a:latin typeface="Roboto"/>
                <a:ea typeface="Roboto"/>
                <a:cs typeface="Roboto"/>
                <a:sym typeface="Roboto"/>
              </a:rPr>
              <a:t> serve </a:t>
            </a:r>
            <a:r>
              <a:rPr lang="en-GB" sz="1200" err="1">
                <a:solidFill>
                  <a:srgbClr val="374151"/>
                </a:solidFill>
                <a:highlight>
                  <a:srgbClr val="F7F7F8"/>
                </a:highlight>
                <a:latin typeface="Roboto"/>
                <a:ea typeface="Roboto"/>
                <a:cs typeface="Roboto"/>
                <a:sym typeface="Roboto"/>
              </a:rPr>
              <a:t>perché</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all’inizio</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valuti</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grossolanamente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l’area</a:t>
            </a:r>
            <a:r>
              <a:rPr lang="en-GB" sz="1200">
                <a:solidFill>
                  <a:srgbClr val="374151"/>
                </a:solidFill>
                <a:highlight>
                  <a:srgbClr val="F7F7F8"/>
                </a:highlight>
                <a:latin typeface="Roboto"/>
                <a:ea typeface="Roboto"/>
                <a:cs typeface="Roboto"/>
                <a:sym typeface="Roboto"/>
              </a:rPr>
              <a:t>, con </a:t>
            </a:r>
            <a:r>
              <a:rPr lang="en-GB" sz="1200" err="1">
                <a:solidFill>
                  <a:srgbClr val="374151"/>
                </a:solidFill>
                <a:highlight>
                  <a:srgbClr val="F7F7F8"/>
                </a:highlight>
                <a:latin typeface="Roboto"/>
                <a:ea typeface="Roboto"/>
                <a:cs typeface="Roboto"/>
                <a:sym typeface="Roboto"/>
              </a:rPr>
              <a:t>brevi</a:t>
            </a:r>
            <a:r>
              <a:rPr lang="en-GB" sz="1200">
                <a:solidFill>
                  <a:srgbClr val="374151"/>
                </a:solidFill>
                <a:highlight>
                  <a:srgbClr val="F7F7F8"/>
                </a:highlight>
                <a:latin typeface="Roboto"/>
                <a:ea typeface="Roboto"/>
                <a:cs typeface="Roboto"/>
                <a:sym typeface="Roboto"/>
              </a:rPr>
              <a:t> tempi di </a:t>
            </a:r>
            <a:r>
              <a:rPr lang="en-GB" sz="1200" err="1">
                <a:solidFill>
                  <a:srgbClr val="374151"/>
                </a:solidFill>
                <a:highlight>
                  <a:srgbClr val="F7F7F8"/>
                </a:highlight>
                <a:latin typeface="Roboto"/>
                <a:ea typeface="Roboto"/>
                <a:cs typeface="Roboto"/>
                <a:sym typeface="Roboto"/>
              </a:rPr>
              <a:t>esecuzione</a:t>
            </a:r>
            <a:r>
              <a:rPr lang="en-GB" sz="1200">
                <a:solidFill>
                  <a:srgbClr val="374151"/>
                </a:solidFill>
                <a:highlight>
                  <a:srgbClr val="F7F7F8"/>
                </a:highlight>
                <a:latin typeface="Roboto"/>
                <a:ea typeface="Roboto"/>
                <a:cs typeface="Roboto"/>
                <a:sym typeface="Roboto"/>
              </a:rPr>
              <a:t>, la </a:t>
            </a:r>
            <a:r>
              <a:rPr lang="en-GB" sz="1200" err="1">
                <a:solidFill>
                  <a:srgbClr val="374151"/>
                </a:solidFill>
                <a:highlight>
                  <a:srgbClr val="F7F7F8"/>
                </a:highlight>
                <a:latin typeface="Roboto"/>
                <a:ea typeface="Roboto"/>
                <a:cs typeface="Roboto"/>
                <a:sym typeface="Roboto"/>
              </a:rPr>
              <a:t>seconda</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parte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analizza</a:t>
            </a:r>
            <a:r>
              <a:rPr lang="en-GB" sz="1200">
                <a:solidFill>
                  <a:srgbClr val="374151"/>
                </a:solidFill>
                <a:highlight>
                  <a:srgbClr val="F7F7F8"/>
                </a:highlight>
                <a:latin typeface="Roboto"/>
                <a:ea typeface="Roboto"/>
                <a:cs typeface="Roboto"/>
                <a:sym typeface="Roboto"/>
              </a:rPr>
              <a:t> con </a:t>
            </a:r>
            <a:r>
              <a:rPr lang="en-GB" sz="1200" err="1">
                <a:solidFill>
                  <a:srgbClr val="374151"/>
                </a:solidFill>
                <a:highlight>
                  <a:srgbClr val="F7F7F8"/>
                </a:highlight>
                <a:latin typeface="Roboto"/>
                <a:ea typeface="Roboto"/>
                <a:cs typeface="Roboto"/>
                <a:sym typeface="Roboto"/>
              </a:rPr>
              <a:t>più</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accuratezza</a:t>
            </a:r>
            <a:r>
              <a:rPr lang="en-GB" sz="1200">
                <a:solidFill>
                  <a:srgbClr val="374151"/>
                </a:solidFill>
                <a:highlight>
                  <a:srgbClr val="F7F7F8"/>
                </a:highlight>
                <a:latin typeface="Roboto"/>
                <a:ea typeface="Roboto"/>
                <a:cs typeface="Roboto"/>
                <a:sym typeface="Roboto"/>
              </a:rPr>
              <a:t> ma porta via </a:t>
            </a:r>
            <a:r>
              <a:rPr lang="en-GB" sz="1200" err="1">
                <a:solidFill>
                  <a:srgbClr val="374151"/>
                </a:solidFill>
                <a:highlight>
                  <a:srgbClr val="F7F7F8"/>
                </a:highlight>
                <a:latin typeface="Roboto"/>
                <a:ea typeface="Roboto"/>
                <a:cs typeface="Roboto"/>
                <a:sym typeface="Roboto"/>
              </a:rPr>
              <a:t>più</a:t>
            </a:r>
            <a:r>
              <a:rPr lang="en-GB" sz="1200">
                <a:solidFill>
                  <a:srgbClr val="374151"/>
                </a:solidFill>
                <a:highlight>
                  <a:srgbClr val="F7F7F8"/>
                </a:highlight>
                <a:latin typeface="Roboto"/>
                <a:ea typeface="Roboto"/>
                <a:cs typeface="Roboto"/>
                <a:sym typeface="Roboto"/>
              </a:rPr>
              <a:t> tempo)</a:t>
            </a:r>
            <a:br>
              <a:rPr lang="en-GB" sz="1200">
                <a:highlight>
                  <a:srgbClr val="F7F7F8"/>
                </a:highlight>
                <a:latin typeface="Roboto"/>
                <a:ea typeface="Roboto"/>
                <a:cs typeface="Roboto"/>
              </a:rPr>
            </a:br>
            <a:r>
              <a:rPr lang="en-GB" sz="1200">
                <a:solidFill>
                  <a:srgbClr val="374151"/>
                </a:solidFill>
                <a:highlight>
                  <a:srgbClr val="F7F7F8"/>
                </a:highlight>
                <a:latin typeface="Roboto"/>
                <a:ea typeface="Roboto"/>
                <a:cs typeface="Roboto"/>
                <a:sym typeface="Roboto"/>
              </a:rPr>
              <a:t>- The preliminary analysis, based on a python script, focuses on CAPEX and OPEX without cash flow actualization, calculating the breakeven point and expected return of investment, both critical parameter for assessing area profitability.</a:t>
            </a:r>
            <a:br>
              <a:rPr lang="en-GB" sz="1200">
                <a:highlight>
                  <a:srgbClr val="F7F7F8"/>
                </a:highlight>
                <a:latin typeface="Roboto"/>
                <a:ea typeface="Roboto"/>
                <a:cs typeface="Roboto"/>
              </a:rPr>
            </a:br>
            <a:r>
              <a:rPr lang="en-GB" sz="1200">
                <a:solidFill>
                  <a:srgbClr val="374151"/>
                </a:solidFill>
                <a:highlight>
                  <a:srgbClr val="F7F7F8"/>
                </a:highlight>
                <a:latin typeface="Roboto"/>
                <a:ea typeface="Roboto"/>
                <a:cs typeface="Roboto"/>
                <a:sym typeface="Roboto"/>
              </a:rPr>
              <a:t> - Then an Excel-based phase, aims at developing a Techno-Economic Analysis (TEA) using Life Cycle Cost Analysis (LCCA). LCCA dissects acquisition, operation, maintenance costs, and revenue streams considering the time value of money through discounting, resulting in a comprehensive financial perspective for informed decision-making.</a:t>
            </a:r>
            <a:br>
              <a:rPr lang="en-GB" sz="1200">
                <a:highlight>
                  <a:srgbClr val="F7F7F8"/>
                </a:highlight>
                <a:latin typeface="Roboto"/>
                <a:ea typeface="Roboto"/>
                <a:cs typeface="Roboto"/>
              </a:rPr>
            </a:br>
            <a:r>
              <a:rPr lang="en-GB" sz="1200">
                <a:solidFill>
                  <a:srgbClr val="374151"/>
                </a:solidFill>
                <a:highlight>
                  <a:srgbClr val="F7F7F8"/>
                </a:highlight>
                <a:latin typeface="Roboto"/>
                <a:ea typeface="Roboto"/>
                <a:cs typeface="Roboto"/>
                <a:sym typeface="Roboto"/>
              </a:rPr>
              <a:t>(</a:t>
            </a:r>
            <a:r>
              <a:rPr lang="en-GB" sz="1200" err="1">
                <a:solidFill>
                  <a:srgbClr val="374151"/>
                </a:solidFill>
                <a:highlight>
                  <a:srgbClr val="F7F7F8"/>
                </a:highlight>
                <a:latin typeface="Roboto"/>
                <a:ea typeface="Roboto"/>
                <a:cs typeface="Roboto"/>
                <a:sym typeface="Roboto"/>
              </a:rPr>
              <a:t>infine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si</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potrebbe</a:t>
            </a:r>
            <a:r>
              <a:rPr lang="en-GB" sz="1200">
                <a:solidFill>
                  <a:srgbClr val="374151"/>
                </a:solidFill>
                <a:highlight>
                  <a:srgbClr val="F7F7F8"/>
                </a:highlight>
                <a:latin typeface="Roboto"/>
                <a:ea typeface="Roboto"/>
                <a:cs typeface="Roboto"/>
                <a:sym typeface="Roboto"/>
              </a:rPr>
              <a:t> dire </a:t>
            </a:r>
            <a:r>
              <a:rPr lang="en-GB" sz="1200" err="1">
                <a:solidFill>
                  <a:srgbClr val="374151"/>
                </a:solidFill>
                <a:highlight>
                  <a:srgbClr val="F7F7F8"/>
                </a:highlight>
                <a:latin typeface="Roboto"/>
                <a:ea typeface="Roboto"/>
                <a:cs typeface="Roboto"/>
                <a:sym typeface="Roboto"/>
              </a:rPr>
              <a:t>che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l’analisi</a:t>
            </a:r>
            <a:r>
              <a:rPr lang="en-GB" sz="1200">
                <a:solidFill>
                  <a:srgbClr val="374151"/>
                </a:solidFill>
                <a:highlight>
                  <a:srgbClr val="F7F7F8"/>
                </a:highlight>
                <a:latin typeface="Roboto"/>
                <a:ea typeface="Roboto"/>
                <a:cs typeface="Roboto"/>
                <a:sym typeface="Roboto"/>
              </a:rPr>
              <a:t> di </a:t>
            </a:r>
            <a:r>
              <a:rPr lang="en-GB" sz="1200" err="1">
                <a:solidFill>
                  <a:srgbClr val="374151"/>
                </a:solidFill>
                <a:highlight>
                  <a:srgbClr val="F7F7F8"/>
                </a:highlight>
                <a:latin typeface="Roboto"/>
                <a:ea typeface="Roboto"/>
                <a:cs typeface="Roboto"/>
                <a:sym typeface="Roboto"/>
              </a:rPr>
              <a:t>sensibilità</a:t>
            </a:r>
            <a:r>
              <a:rPr lang="en-GB" sz="1200">
                <a:solidFill>
                  <a:srgbClr val="374151"/>
                </a:solidFill>
                <a:highlight>
                  <a:srgbClr val="F7F7F8"/>
                </a:highlight>
                <a:latin typeface="Roboto"/>
                <a:ea typeface="Roboto"/>
                <a:cs typeface="Roboto"/>
                <a:sym typeface="Roboto"/>
              </a:rPr>
              <a:t> serve a causa di </a:t>
            </a:r>
            <a:r>
              <a:rPr lang="en-GB" sz="1200" err="1">
                <a:solidFill>
                  <a:srgbClr val="374151"/>
                </a:solidFill>
                <a:highlight>
                  <a:srgbClr val="F7F7F8"/>
                </a:highlight>
                <a:latin typeface="Roboto"/>
                <a:ea typeface="Roboto"/>
                <a:cs typeface="Roboto"/>
                <a:sym typeface="Roboto"/>
              </a:rPr>
              <a:t>alte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variabilità</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delle</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dinamiche</a:t>
            </a:r>
            <a:r>
              <a:rPr lang="en-GB" sz="1200">
                <a:solidFill>
                  <a:srgbClr val="374151"/>
                </a:solidFill>
                <a:highlight>
                  <a:srgbClr val="F7F7F8"/>
                </a:highlight>
                <a:latin typeface="Roboto"/>
                <a:ea typeface="Roboto"/>
                <a:cs typeface="Roboto"/>
                <a:sym typeface="Roboto"/>
              </a:rPr>
              <a:t> di </a:t>
            </a:r>
            <a:r>
              <a:rPr lang="en-GB" sz="1200" err="1">
                <a:solidFill>
                  <a:srgbClr val="374151"/>
                </a:solidFill>
                <a:highlight>
                  <a:srgbClr val="F7F7F8"/>
                </a:highlight>
                <a:latin typeface="Roboto"/>
                <a:ea typeface="Roboto"/>
                <a:cs typeface="Roboto"/>
                <a:sym typeface="Roboto"/>
              </a:rPr>
              <a:t>mercato</a:t>
            </a:r>
            <a:r>
              <a:rPr lang="en-GB" sz="1200">
                <a:solidFill>
                  <a:srgbClr val="374151"/>
                </a:solidFill>
                <a:highlight>
                  <a:srgbClr val="F7F7F8"/>
                </a:highlight>
                <a:latin typeface="Roboto"/>
                <a:ea typeface="Roboto"/>
                <a:cs typeface="Roboto"/>
                <a:sym typeface="Roboto"/>
              </a:rPr>
              <a:t> e/o </a:t>
            </a:r>
            <a:r>
              <a:rPr lang="en-GB" sz="1200" err="1">
                <a:solidFill>
                  <a:srgbClr val="374151"/>
                </a:solidFill>
                <a:highlight>
                  <a:srgbClr val="F7F7F8"/>
                </a:highlight>
                <a:latin typeface="Roboto"/>
                <a:ea typeface="Roboto"/>
                <a:cs typeface="Roboto"/>
                <a:sym typeface="Roboto"/>
              </a:rPr>
              <a:t>incertezza</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su</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valori</a:t>
            </a:r>
            <a:r>
              <a:rPr lang="en-GB" sz="1200">
                <a:solidFill>
                  <a:srgbClr val="374151"/>
                </a:solidFill>
                <a:highlight>
                  <a:srgbClr val="F7F7F8"/>
                </a:highlight>
                <a:latin typeface="Roboto"/>
                <a:ea typeface="Roboto"/>
                <a:cs typeface="Roboto"/>
                <a:sym typeface="Roboto"/>
              </a:rPr>
              <a:t> </a:t>
            </a:r>
            <a:r>
              <a:rPr lang="en-GB" sz="1200" err="1">
                <a:solidFill>
                  <a:srgbClr val="374151"/>
                </a:solidFill>
                <a:highlight>
                  <a:srgbClr val="F7F7F8"/>
                </a:highlight>
                <a:latin typeface="Roboto"/>
                <a:ea typeface="Roboto"/>
                <a:cs typeface="Roboto"/>
                <a:sym typeface="Roboto"/>
              </a:rPr>
              <a:t>usati</a:t>
            </a:r>
            <a:r>
              <a:rPr lang="en-GB"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endParaRPr>
          </a:p>
          <a:p>
            <a:pPr marL="0" lvl="0" indent="0" algn="l" rtl="0">
              <a:spcBef>
                <a:spcPts val="1500"/>
              </a:spcBef>
              <a:spcAft>
                <a:spcPts val="0"/>
              </a:spcAft>
              <a:buNone/>
            </a:pPr>
            <a:endParaRPr/>
          </a:p>
        </p:txBody>
      </p:sp>
      <p:sp>
        <p:nvSpPr>
          <p:cNvPr id="397" name="Google Shape;397;g280c334234b_1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80c334234b_1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75000"/>
              </a:lnSpc>
              <a:buNone/>
            </a:pPr>
            <a:r>
              <a:rPr lang="en-GB">
                <a:solidFill>
                  <a:schemeClr val="dk1"/>
                </a:solidFill>
              </a:rPr>
              <a:t>Key to go forward: "Considering another city requires a customization of the sensitivity analysis framework </a:t>
            </a:r>
            <a:r>
              <a:rPr lang="en-GB" b="1">
                <a:solidFill>
                  <a:schemeClr val="dk1"/>
                </a:solidFill>
              </a:rPr>
              <a:t>since the infrastructure and consumer behaviours vary</a:t>
            </a:r>
            <a:r>
              <a:rPr lang="en-GB">
                <a:solidFill>
                  <a:schemeClr val="dk1"/>
                </a:solidFill>
              </a:rPr>
              <a:t>"</a:t>
            </a:r>
            <a:endParaRPr lang="it-IT">
              <a:solidFill>
                <a:schemeClr val="dk1"/>
              </a:solidFill>
            </a:endParaRPr>
          </a:p>
          <a:p>
            <a:pPr marL="0" indent="0">
              <a:lnSpc>
                <a:spcPct val="175000"/>
              </a:lnSpc>
              <a:buNone/>
            </a:pPr>
            <a:endParaRPr lang="en-GB">
              <a:solidFill>
                <a:schemeClr val="dk1"/>
              </a:solidFill>
              <a:sym typeface="Roboto"/>
            </a:endParaRPr>
          </a:p>
          <a:p>
            <a:pPr marL="0" indent="0">
              <a:lnSpc>
                <a:spcPct val="175000"/>
              </a:lnSpc>
              <a:buNone/>
            </a:pPr>
            <a:endParaRPr lang="en-GB">
              <a:solidFill>
                <a:schemeClr val="dk1"/>
              </a:solidFill>
            </a:endParaRPr>
          </a:p>
          <a:p>
            <a:pPr marL="0" indent="0">
              <a:lnSpc>
                <a:spcPct val="175000"/>
              </a:lnSpc>
              <a:buNone/>
            </a:pPr>
            <a:endParaRPr lang="en-GB">
              <a:solidFill>
                <a:schemeClr val="dk1"/>
              </a:solidFill>
              <a:sym typeface="Roboto"/>
            </a:endParaRPr>
          </a:p>
          <a:p>
            <a:pPr marL="0" indent="0">
              <a:lnSpc>
                <a:spcPct val="175000"/>
              </a:lnSpc>
              <a:buNone/>
            </a:pPr>
            <a:r>
              <a:rPr lang="en-GB" sz="1200">
                <a:solidFill>
                  <a:schemeClr val="dk1"/>
                </a:solidFill>
                <a:latin typeface="Roboto"/>
                <a:ea typeface="Roboto"/>
                <a:cs typeface="Roboto"/>
                <a:sym typeface="Roboto"/>
              </a:rPr>
              <a:t>Evaluating the economic analysis’ results obtained for Madrid, focuses on the most heavily trafficked hexagons, it provides even insights into unstable-demand scenarios' impact on revenue streams and discounted payback periods. Concerning those results (</a:t>
            </a:r>
            <a:r>
              <a:rPr lang="en-GB" sz="1200" err="1">
                <a:solidFill>
                  <a:schemeClr val="dk1"/>
                </a:solidFill>
                <a:latin typeface="Roboto"/>
                <a:ea typeface="Roboto"/>
                <a:cs typeface="Roboto"/>
                <a:sym typeface="Roboto"/>
              </a:rPr>
              <a:t>parte</a:t>
            </a:r>
            <a:r>
              <a:rPr lang="en-GB" sz="1200">
                <a:solidFill>
                  <a:schemeClr val="dk1"/>
                </a:solidFill>
                <a:latin typeface="Roboto"/>
                <a:ea typeface="Roboto"/>
                <a:cs typeface="Roboto"/>
                <a:sym typeface="Roboto"/>
              </a:rPr>
              <a:t> sinistra del </a:t>
            </a:r>
            <a:r>
              <a:rPr lang="en-GB" sz="1200" err="1">
                <a:solidFill>
                  <a:schemeClr val="dk1"/>
                </a:solidFill>
                <a:latin typeface="Roboto"/>
                <a:ea typeface="Roboto"/>
                <a:cs typeface="Roboto"/>
                <a:sym typeface="Roboto"/>
              </a:rPr>
              <a:t>grafico</a:t>
            </a:r>
            <a:r>
              <a:rPr lang="en-GB" sz="1200">
                <a:solidFill>
                  <a:schemeClr val="dk1"/>
                </a:solidFill>
                <a:latin typeface="Roboto"/>
                <a:ea typeface="Roboto"/>
                <a:cs typeface="Roboto"/>
                <a:sym typeface="Roboto"/>
              </a:rPr>
              <a:t>) it is possible to highlight the excellent profitability of the selected spot, since the discounted payback period is very low (less than 3 years) with a very high Return of Investment in the 1o year scenario (more than 300%). However, the sensitivity analysis for Madrid reveals a sawtooth-like pattern due to discreetly increasing acquisition costs with expanding the number of stations. In addition, results strongly vary according to selected parameters, requiring to develop different sensitivity analysis able to visualize many possible scenarios. Careful sizing of charging points is therefore necessary to prevent lost sales, impacting both saturation and overall lifecycle costs. </a:t>
            </a:r>
            <a:br>
              <a:rPr lang="en-GB" sz="1200">
                <a:latin typeface="Roboto"/>
                <a:ea typeface="Roboto"/>
                <a:cs typeface="Roboto"/>
              </a:rPr>
            </a:br>
            <a:r>
              <a:rPr lang="en-GB" sz="1200">
                <a:solidFill>
                  <a:schemeClr val="dk1"/>
                </a:solidFill>
                <a:latin typeface="Roboto"/>
                <a:ea typeface="Roboto"/>
                <a:cs typeface="Roboto"/>
                <a:sym typeface="Roboto"/>
              </a:rPr>
              <a:t>Lastly, it is important to recall the fact that the presented sensitivity analysis is tailored for Madrid's context: since the infrastructure and consumer </a:t>
            </a:r>
            <a:r>
              <a:rPr lang="en-GB" sz="1200" err="1">
                <a:solidFill>
                  <a:schemeClr val="dk1"/>
                </a:solidFill>
                <a:latin typeface="Roboto"/>
                <a:ea typeface="Roboto"/>
                <a:cs typeface="Roboto"/>
                <a:sym typeface="Roboto"/>
              </a:rPr>
              <a:t>behaviors</a:t>
            </a:r>
            <a:r>
              <a:rPr lang="en-GB" sz="1200">
                <a:solidFill>
                  <a:schemeClr val="dk1"/>
                </a:solidFill>
                <a:latin typeface="Roboto"/>
                <a:ea typeface="Roboto"/>
                <a:cs typeface="Roboto"/>
                <a:sym typeface="Roboto"/>
              </a:rPr>
              <a:t> vary across cities,  customization of the sensitivity analysis framework is crucial to extend results even to other cities. </a:t>
            </a:r>
            <a:endParaRPr sz="1200">
              <a:solidFill>
                <a:schemeClr val="dk1"/>
              </a:solidFill>
              <a:latin typeface="Roboto"/>
              <a:ea typeface="Roboto"/>
              <a:cs typeface="Roboto"/>
            </a:endParaRPr>
          </a:p>
          <a:p>
            <a:pPr marL="0" lvl="0" indent="0" algn="l" rtl="0">
              <a:lnSpc>
                <a:spcPct val="175000"/>
              </a:lnSpc>
              <a:spcBef>
                <a:spcPts val="150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lnSpc>
                <a:spcPct val="175000"/>
              </a:lnSpc>
              <a:spcBef>
                <a:spcPts val="150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lnSpc>
                <a:spcPct val="175000"/>
              </a:lnSpc>
              <a:spcBef>
                <a:spcPts val="150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lnSpc>
                <a:spcPct val="175000"/>
              </a:lnSpc>
              <a:spcBef>
                <a:spcPts val="1500"/>
              </a:spcBef>
              <a:spcAft>
                <a:spcPts val="0"/>
              </a:spcAft>
              <a:buClr>
                <a:schemeClr val="dk1"/>
              </a:buClr>
              <a:buSzPts val="1100"/>
              <a:buFont typeface="Arial"/>
              <a:buNone/>
            </a:pPr>
            <a:r>
              <a:rPr lang="en-GB">
                <a:solidFill>
                  <a:schemeClr val="dk1"/>
                </a:solidFill>
                <a:latin typeface="Roboto"/>
                <a:ea typeface="Roboto"/>
                <a:cs typeface="Roboto"/>
                <a:sym typeface="Roboto"/>
              </a:rPr>
              <a:t>The economic analysis focuses on the most heavily trafficked hexagons among the six strategically significant ones, providing insights into high-demand scenarios' impact on revenue streams and discounted payback periods. This approach assesses the financial feasibility of EV charging station deployment in areas with maximum user adoption and revenue potential.</a:t>
            </a:r>
            <a:br>
              <a:rPr lang="en-GB">
                <a:latin typeface="Roboto"/>
                <a:ea typeface="Roboto"/>
                <a:cs typeface="Roboto"/>
              </a:rPr>
            </a:br>
            <a:r>
              <a:rPr lang="en-GB">
                <a:solidFill>
                  <a:schemeClr val="dk1"/>
                </a:solidFill>
                <a:latin typeface="Roboto"/>
                <a:ea typeface="Roboto"/>
                <a:cs typeface="Roboto"/>
                <a:sym typeface="Roboto"/>
              </a:rPr>
              <a:t>It's essential to recognize that the presented sensitivity analysis is tailored for Madrid's context. Urban landscapes, infrastructure, and consumer </a:t>
            </a:r>
            <a:r>
              <a:rPr lang="en-GB" err="1">
                <a:solidFill>
                  <a:schemeClr val="dk1"/>
                </a:solidFill>
                <a:latin typeface="Roboto"/>
                <a:ea typeface="Roboto"/>
                <a:cs typeface="Roboto"/>
                <a:sym typeface="Roboto"/>
              </a:rPr>
              <a:t>behaviors</a:t>
            </a:r>
            <a:r>
              <a:rPr lang="en-GB">
                <a:solidFill>
                  <a:schemeClr val="dk1"/>
                </a:solidFill>
                <a:latin typeface="Roboto"/>
                <a:ea typeface="Roboto"/>
                <a:cs typeface="Roboto"/>
                <a:sym typeface="Roboto"/>
              </a:rPr>
              <a:t> vary across cities, requiring customization of the sensitivity analysis framework for accurate insights and informed decision-making in each unique environment.</a:t>
            </a:r>
            <a:br>
              <a:rPr lang="en-GB">
                <a:latin typeface="Roboto"/>
                <a:ea typeface="Roboto"/>
                <a:cs typeface="Roboto"/>
              </a:rPr>
            </a:br>
            <a:r>
              <a:rPr lang="en-GB">
                <a:solidFill>
                  <a:schemeClr val="dk1"/>
                </a:solidFill>
                <a:latin typeface="Roboto"/>
                <a:ea typeface="Roboto"/>
                <a:cs typeface="Roboto"/>
                <a:sym typeface="Roboto"/>
              </a:rPr>
              <a:t>The sensitivity analysis in Madrid's EV environment reveals a sawtooth-like pattern due to discreetly increasing acquisition costs with expanding the number of stations. Careful sizing of discharge points is necessary to prevent lost sales, impacting both station and overall lifecycle costs. Different traffic scenarios show varying effects on station expansion, requiring a decision based on profitability and inter-</a:t>
            </a:r>
            <a:r>
              <a:rPr lang="en-GB" err="1">
                <a:solidFill>
                  <a:schemeClr val="dk1"/>
                </a:solidFill>
                <a:latin typeface="Roboto"/>
                <a:ea typeface="Roboto"/>
                <a:cs typeface="Roboto"/>
                <a:sym typeface="Roboto"/>
              </a:rPr>
              <a:t>PoD</a:t>
            </a:r>
            <a:r>
              <a:rPr lang="en-GB">
                <a:solidFill>
                  <a:schemeClr val="dk1"/>
                </a:solidFill>
                <a:latin typeface="Roboto"/>
                <a:ea typeface="Roboto"/>
                <a:cs typeface="Roboto"/>
                <a:sym typeface="Roboto"/>
              </a:rPr>
              <a:t> comparisons to optimize investment realization.</a:t>
            </a:r>
            <a:br>
              <a:rPr lang="en-GB">
                <a:latin typeface="Roboto"/>
                <a:ea typeface="Roboto"/>
                <a:cs typeface="Roboto"/>
              </a:rPr>
            </a:br>
            <a:r>
              <a:rPr lang="en-GB">
                <a:solidFill>
                  <a:schemeClr val="dk1"/>
                </a:solidFill>
                <a:latin typeface="Roboto"/>
                <a:ea typeface="Roboto"/>
                <a:cs typeface="Roboto"/>
                <a:sym typeface="Roboto"/>
              </a:rPr>
              <a:t>(qui pure </a:t>
            </a:r>
            <a:r>
              <a:rPr lang="en-GB" err="1">
                <a:solidFill>
                  <a:schemeClr val="dk1"/>
                </a:solidFill>
                <a:latin typeface="Roboto"/>
                <a:ea typeface="Roboto"/>
                <a:cs typeface="Roboto"/>
                <a:sym typeface="Roboto"/>
              </a:rPr>
              <a:t>potrei</a:t>
            </a:r>
            <a:r>
              <a:rPr lang="en-GB">
                <a:solidFill>
                  <a:schemeClr val="dk1"/>
                </a:solidFill>
                <a:latin typeface="Roboto"/>
                <a:ea typeface="Roboto"/>
                <a:cs typeface="Roboto"/>
                <a:sym typeface="Roboto"/>
              </a:rPr>
              <a:t> </a:t>
            </a:r>
            <a:r>
              <a:rPr lang="en-GB" err="1">
                <a:solidFill>
                  <a:schemeClr val="dk1"/>
                </a:solidFill>
                <a:latin typeface="Roboto"/>
                <a:ea typeface="Roboto"/>
                <a:cs typeface="Roboto"/>
                <a:sym typeface="Roboto"/>
              </a:rPr>
              <a:t>spiegare</a:t>
            </a:r>
            <a:r>
              <a:rPr lang="en-GB">
                <a:solidFill>
                  <a:schemeClr val="dk1"/>
                </a:solidFill>
                <a:latin typeface="Roboto"/>
                <a:ea typeface="Roboto"/>
                <a:cs typeface="Roboto"/>
                <a:sym typeface="Roboto"/>
              </a:rPr>
              <a:t> </a:t>
            </a:r>
            <a:r>
              <a:rPr lang="en-GB" err="1">
                <a:solidFill>
                  <a:schemeClr val="dk1"/>
                </a:solidFill>
                <a:latin typeface="Roboto"/>
                <a:ea typeface="Roboto"/>
                <a:cs typeface="Roboto"/>
                <a:sym typeface="Roboto"/>
              </a:rPr>
              <a:t>meglio</a:t>
            </a:r>
            <a:r>
              <a:rPr lang="en-GB">
                <a:solidFill>
                  <a:schemeClr val="dk1"/>
                </a:solidFill>
                <a:latin typeface="Roboto"/>
                <a:ea typeface="Roboto"/>
                <a:cs typeface="Roboto"/>
                <a:sym typeface="Roboto"/>
              </a:rPr>
              <a:t> ma </a:t>
            </a:r>
            <a:r>
              <a:rPr lang="en-GB" err="1">
                <a:solidFill>
                  <a:schemeClr val="dk1"/>
                </a:solidFill>
                <a:latin typeface="Roboto"/>
                <a:ea typeface="Roboto"/>
                <a:cs typeface="Roboto"/>
                <a:sym typeface="Roboto"/>
              </a:rPr>
              <a:t>allungando</a:t>
            </a:r>
            <a:r>
              <a:rPr lang="en-GB">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0" lvl="0" indent="0" algn="l" rtl="0">
              <a:spcBef>
                <a:spcPts val="1500"/>
              </a:spcBef>
              <a:spcAft>
                <a:spcPts val="0"/>
              </a:spcAft>
              <a:buNone/>
            </a:pPr>
            <a:endParaRPr/>
          </a:p>
        </p:txBody>
      </p:sp>
      <p:sp>
        <p:nvSpPr>
          <p:cNvPr id="413" name="Google Shape;413;g280c334234b_1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f9a58e5a1_5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f9a58e5a1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0db0b1b0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0db0b1b0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spcBef>
                <a:spcPts val="1200"/>
              </a:spcBef>
              <a:buNone/>
            </a:pPr>
            <a:r>
              <a:rPr lang="en-GB"/>
              <a:t>Key to go forward: "by taking data like energy prices from reliable sources."</a:t>
            </a:r>
            <a:endParaRPr lang="it-IT"/>
          </a:p>
          <a:p>
            <a:pPr marL="0" indent="0">
              <a:lnSpc>
                <a:spcPct val="114999"/>
              </a:lnSpc>
              <a:spcBef>
                <a:spcPts val="1200"/>
              </a:spcBef>
              <a:buNone/>
            </a:pPr>
            <a:endParaRPr lang="en-GB"/>
          </a:p>
          <a:p>
            <a:pPr marL="0" indent="0">
              <a:lnSpc>
                <a:spcPct val="114999"/>
              </a:lnSpc>
              <a:spcBef>
                <a:spcPts val="1200"/>
              </a:spcBef>
              <a:buNone/>
            </a:pPr>
            <a:endParaRPr lang="en-GB"/>
          </a:p>
          <a:p>
            <a:pPr marL="0" lvl="0" indent="0" algn="l">
              <a:lnSpc>
                <a:spcPct val="114999"/>
              </a:lnSpc>
              <a:spcBef>
                <a:spcPts val="1200"/>
              </a:spcBef>
              <a:spcAft>
                <a:spcPts val="0"/>
              </a:spcAft>
              <a:buSzPts val="1100"/>
              <a:buFont typeface="Arial"/>
              <a:buNone/>
            </a:pPr>
            <a:r>
              <a:rPr lang="en-GB"/>
              <a:t>During the design process, a lot of possible additional feature and refinement came in our mind. Some have been successfully implemented, others have been left as suggestions. For examples,</a:t>
            </a:r>
            <a:endParaRPr/>
          </a:p>
          <a:p>
            <a:pPr marL="0" lvl="0" indent="0" algn="l" rtl="0">
              <a:lnSpc>
                <a:spcPct val="115000"/>
              </a:lnSpc>
              <a:spcBef>
                <a:spcPts val="1200"/>
              </a:spcBef>
              <a:spcAft>
                <a:spcPts val="0"/>
              </a:spcAft>
              <a:buClr>
                <a:schemeClr val="dk1"/>
              </a:buClr>
              <a:buSzPts val="1100"/>
              <a:buFont typeface="Arial"/>
              <a:buNone/>
            </a:pPr>
            <a:r>
              <a:rPr lang="en-GB"/>
              <a:t>- The optimization process may take into account indexes, like the population density or a more precise range for the electric vehicle, tailored to the considered city, with its different altimetry level, weather and road surface.</a:t>
            </a:r>
            <a:endParaRPr/>
          </a:p>
          <a:p>
            <a:pPr marL="0" lvl="0" indent="0" algn="l" rtl="0">
              <a:lnSpc>
                <a:spcPct val="115000"/>
              </a:lnSpc>
              <a:spcBef>
                <a:spcPts val="1200"/>
              </a:spcBef>
              <a:spcAft>
                <a:spcPts val="0"/>
              </a:spcAft>
              <a:buClr>
                <a:schemeClr val="dk1"/>
              </a:buClr>
              <a:buSzPts val="1100"/>
              <a:buFont typeface="Arial"/>
              <a:buNone/>
            </a:pPr>
            <a:r>
              <a:rPr lang="en-GB"/>
              <a:t>- Then, considering the single hexagon, the optimal choice of the site may further restricted, considering factors like the local shape of the buildings, actual space needed for the single charger, and limitations given by the necessity of architectural integration</a:t>
            </a:r>
            <a:endParaRPr/>
          </a:p>
          <a:p>
            <a:pPr marL="0" lvl="0" indent="0" algn="l" rtl="0">
              <a:lnSpc>
                <a:spcPct val="115000"/>
              </a:lnSpc>
              <a:spcBef>
                <a:spcPts val="1200"/>
              </a:spcBef>
              <a:spcAft>
                <a:spcPts val="0"/>
              </a:spcAft>
              <a:buClr>
                <a:schemeClr val="dk1"/>
              </a:buClr>
              <a:buSzPts val="1100"/>
              <a:buFont typeface="Arial"/>
              <a:buNone/>
            </a:pPr>
            <a:r>
              <a:rPr lang="en-GB"/>
              <a:t>-In addition, to make the algorithm closer to being optimal, the financial aspect may be incorporated into the optimization function, reaching a better compromise between strategic placement and profitability;</a:t>
            </a:r>
            <a:endParaRPr/>
          </a:p>
          <a:p>
            <a:pPr marL="0" lvl="0" indent="0" algn="l" rtl="0">
              <a:lnSpc>
                <a:spcPct val="115000"/>
              </a:lnSpc>
              <a:spcBef>
                <a:spcPts val="1200"/>
              </a:spcBef>
              <a:spcAft>
                <a:spcPts val="0"/>
              </a:spcAft>
              <a:buClr>
                <a:schemeClr val="dk1"/>
              </a:buClr>
              <a:buSzPts val="1100"/>
              <a:buFont typeface="Arial"/>
              <a:buNone/>
            </a:pPr>
            <a:r>
              <a:rPr lang="en-GB"/>
              <a:t>- Finally, the final aim would be to make the data-extraction pipeline fully automated, by taking data like energy prices from reliable sources. </a:t>
            </a:r>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80afa256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80afa25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Key to go forward: "we have developed a WebApp so that the final user can easily interact with it"</a:t>
            </a:r>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4504331d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Key to go forward: “strategic positioning of superfast chargers, aiming to contribute to the mobility transition”</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As recent studies show, the main concern that prevents the Electric Vehicle adoption is IN FACT the lack of available charging infrastructure.</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The mission of the OASIS team is exactly to solve this obstacle! </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To do so we provide our company partners, ATLANTE, with an algorithm based on predictive simulations that supports the strategic positioning of superfast chargers, aiming to contribute to the mobility transition. </a:t>
            </a:r>
            <a:endParaRPr sz="1050">
              <a:solidFill>
                <a:schemeClr val="dk1"/>
              </a:solidFill>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r>
              <a:rPr lang="en-GB" sz="1050">
                <a:solidFill>
                  <a:schemeClr val="dk1"/>
                </a:solidFill>
                <a:highlight>
                  <a:srgbClr val="FFFFFF"/>
                </a:highlight>
              </a:rPr>
              <a:t> A study from Deloitte shows that the charging infrastructure is the top concern among customers in most countries; highlighting the relevance of this project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GB" sz="1050">
                <a:solidFill>
                  <a:schemeClr val="dk1"/>
                </a:solidFill>
                <a:highlight>
                  <a:schemeClr val="lt1"/>
                </a:highlight>
              </a:rPr>
              <a:t>In this context the mission of the OASIS team is to provide Atlante (our company partners) with</a:t>
            </a:r>
            <a:r>
              <a:rPr lang="en-GB" sz="1050" b="1">
                <a:solidFill>
                  <a:schemeClr val="dk1"/>
                </a:solidFill>
                <a:highlight>
                  <a:schemeClr val="lt1"/>
                </a:highlight>
              </a:rPr>
              <a:t> a tool that supports the strategic positioning of fast charging electric infrastructures</a:t>
            </a:r>
            <a:r>
              <a:rPr lang="en-GB" sz="1050">
                <a:solidFill>
                  <a:schemeClr val="dk1"/>
                </a:solidFill>
                <a:highlight>
                  <a:schemeClr val="lt1"/>
                </a:highlight>
              </a:rPr>
              <a:t>; OASIS= Optimal Allocation and Sizing of Infrastructures basing on predictive simulations</a:t>
            </a:r>
            <a:endParaRPr sz="1050">
              <a:solidFill>
                <a:schemeClr val="dk1"/>
              </a:solidFill>
              <a:highlight>
                <a:srgbClr val="FFFFFF"/>
              </a:highlight>
            </a:endParaRPr>
          </a:p>
          <a:p>
            <a:pPr marL="0" lvl="0" indent="0" algn="l" rtl="0">
              <a:spcBef>
                <a:spcPts val="0"/>
              </a:spcBef>
              <a:spcAft>
                <a:spcPts val="0"/>
              </a:spcAft>
              <a:buNone/>
            </a:pPr>
            <a:endParaRPr/>
          </a:p>
        </p:txBody>
      </p:sp>
      <p:sp>
        <p:nvSpPr>
          <p:cNvPr id="71" name="Google Shape;71;g284504331d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474a60233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474a60233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80c334234b_6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80c334234b_6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80c334234b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280c334234b_8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80c334234b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280c334234b_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217652828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28217652828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80c334234b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280c334234b_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352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80c334234b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280c334234b_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96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80c334234b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280c334234b_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4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82cfd6f3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82cfd6f3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80c334234b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80c334234b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08f72507f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50">
                <a:solidFill>
                  <a:schemeClr val="dk1"/>
                </a:solidFill>
              </a:rPr>
              <a:t>Key to go forward: “</a:t>
            </a:r>
            <a:r>
              <a:rPr lang="en-GB" sz="1000">
                <a:solidFill>
                  <a:schemeClr val="dk1"/>
                </a:solidFill>
                <a:latin typeface="Calibri"/>
                <a:ea typeface="Calibri"/>
                <a:cs typeface="Calibri"/>
                <a:sym typeface="Calibri"/>
              </a:rPr>
              <a:t>Either positevely, like the environment, or negatively like the ICE automotive industry”</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As i mentioned, </a:t>
            </a:r>
            <a:r>
              <a:rPr lang="en-GB" sz="1000" b="1">
                <a:solidFill>
                  <a:schemeClr val="dk1"/>
                </a:solidFill>
                <a:latin typeface="Calibri"/>
                <a:ea typeface="Calibri"/>
                <a:cs typeface="Calibri"/>
                <a:sym typeface="Calibri"/>
              </a:rPr>
              <a:t>Atlante </a:t>
            </a:r>
            <a:r>
              <a:rPr lang="en-GB" sz="1000">
                <a:solidFill>
                  <a:schemeClr val="dk1"/>
                </a:solidFill>
                <a:latin typeface="Calibri"/>
                <a:ea typeface="Calibri"/>
                <a:cs typeface="Calibri"/>
                <a:sym typeface="Calibri"/>
              </a:rPr>
              <a:t>is our partner Company that has collaborated with us throughout the whole development of the project. Thereby it has always been a key player having direct influence on the design of the tool. They required the algorithm to be: efficient, easy to use and profitable in the long run...essentially, to be the optimal one.</a:t>
            </a:r>
            <a:br>
              <a:rPr lang="en-GB" sz="1000">
                <a:solidFill>
                  <a:schemeClr val="dk1"/>
                </a:solidFill>
                <a:latin typeface="Calibri"/>
                <a:ea typeface="Calibri"/>
                <a:cs typeface="Calibri"/>
                <a:sym typeface="Calibri"/>
              </a:rPr>
            </a:br>
            <a:endParaRPr sz="1000">
              <a:solidFill>
                <a:schemeClr val="dk1"/>
              </a:solidFill>
              <a:latin typeface="Calibri"/>
              <a:ea typeface="Calibri"/>
              <a:cs typeface="Calibri"/>
              <a:sym typeface="Calibri"/>
            </a:endParaRPr>
          </a:p>
          <a:p>
            <a:pPr marL="0" lvl="0" indent="0" algn="l" rtl="0">
              <a:spcBef>
                <a:spcPts val="0"/>
              </a:spcBef>
              <a:spcAft>
                <a:spcPts val="0"/>
              </a:spcAft>
              <a:buNone/>
            </a:pPr>
            <a:r>
              <a:rPr lang="en-GB" sz="1000">
                <a:solidFill>
                  <a:schemeClr val="dk1"/>
                </a:solidFill>
                <a:latin typeface="Calibri"/>
                <a:ea typeface="Calibri"/>
                <a:cs typeface="Calibri"/>
                <a:sym typeface="Calibri"/>
              </a:rPr>
              <a:t>Then, as tier 2 players come the ones who benefit from the design choices of the algorithm. Free2Move and NHOA are partner companies to Atlante serving as hardware and energy providers, while EV users, as an instance, would benefit from the deployment of the charging stations. At the same time, their needs have been carefully implemented as considered inputs for the algorithm.</a:t>
            </a: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000">
                <a:solidFill>
                  <a:schemeClr val="dk1"/>
                </a:solidFill>
                <a:latin typeface="Calibri"/>
                <a:ea typeface="Calibri"/>
                <a:cs typeface="Calibri"/>
                <a:sym typeface="Calibri"/>
              </a:rPr>
              <a:t>Finally, the 3rd tier of stakeholders include those who are indirectly affected by the design. Either positevely, like the environment, or negatively like the ICE automotive industry.</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r>
              <a:rPr lang="en-GB" b="1">
                <a:solidFill>
                  <a:schemeClr val="dk1"/>
                </a:solidFill>
                <a:latin typeface="Calibri"/>
                <a:ea typeface="Calibri"/>
                <a:cs typeface="Calibri"/>
                <a:sym typeface="Calibri"/>
              </a:rPr>
              <a:t>Da presentare tipo qualcosa del genere:</a:t>
            </a:r>
            <a:br>
              <a:rPr lang="en-GB" sz="900"/>
            </a:br>
            <a:r>
              <a:rPr lang="en-GB" sz="900"/>
              <a:t>Being the OASIS project primarily focused on the algorithm development, it is challenging yet essential to clarify its stakeholders and closest partners. The understanding of the available resources, as well as the presence of existing competitors, is crucial for the development of the decisional algorithm. Thus, all players involved in the project have been clustered in 3 main tiers.</a:t>
            </a:r>
            <a:br>
              <a:rPr lang="en-GB" sz="900"/>
            </a:br>
            <a:r>
              <a:rPr lang="en-GB" sz="900"/>
              <a:t>The team has been continuously working together with Atlante, which has provided data support, inspiring insights and continuous feedback along the development process. Setting requirements on the project outcomes, Atlante plays a key role affecting the design of the algorithm. The detailed scoring model, the meticulously implemented objective function and final WebApp aim to satisfy Atlante’s primary needs, which involve an easy-to-use but extremely efficient decision making algorithm.</a:t>
            </a:r>
            <a:endParaRPr sz="900"/>
          </a:p>
          <a:p>
            <a:pPr marL="0" lvl="0" indent="0" algn="l" rtl="0">
              <a:spcBef>
                <a:spcPts val="0"/>
              </a:spcBef>
              <a:spcAft>
                <a:spcPts val="0"/>
              </a:spcAft>
              <a:buNone/>
            </a:pPr>
            <a:r>
              <a:rPr lang="en-GB" sz="900"/>
              <a:t>Secondly, the following tier includes Atlante’s sister company: Free2Move, which acts as the primary hardware provider for charging stations installation. Here, NHOA and Public institution play a crucial role as well. Not only each player benefits from the project by expanding their market share and reaching their environmental objectives, but they also set limitations and make the project’s goals compatible with energy distribution criteria, public regulations and policies.</a:t>
            </a:r>
            <a:endParaRPr sz="900"/>
          </a:p>
          <a:p>
            <a:pPr marL="0" lvl="0" indent="0" algn="l" rtl="0">
              <a:spcBef>
                <a:spcPts val="0"/>
              </a:spcBef>
              <a:spcAft>
                <a:spcPts val="0"/>
              </a:spcAft>
              <a:buNone/>
            </a:pPr>
            <a:r>
              <a:rPr lang="en-GB" sz="900"/>
              <a:t>Lastly, the allocation algorithm must carefully pinpoint the favourable location for the end users as well. They require properly sized stations for low waiting times, which should be deployed nearby their commuting routes or favourite Points of Interest.The environment and EV industries would indirectly benefit from the realisation of the project, on the other hand ICE and fossil fuels industries might be negatively affected by such transition.</a:t>
            </a:r>
            <a:endParaRPr sz="900"/>
          </a:p>
        </p:txBody>
      </p:sp>
      <p:sp>
        <p:nvSpPr>
          <p:cNvPr id="94" name="Google Shape;94;g208f72507f6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7f9a58e5a1_5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Key to go forward: “strategic positioning of superfast chargers, aiming to contribute to the mobility transition”</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As a study from Deloitte shows, the main concern that prevents the Electric Vehicle adoption is IN FACT the lack of available charging infrastructure.</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The mission of the OASIS team is exactly to solve this obstacle! </a:t>
            </a:r>
            <a:endParaRPr sz="10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50">
                <a:solidFill>
                  <a:schemeClr val="dk1"/>
                </a:solidFill>
              </a:rPr>
              <a:t>To do so we provide our company partners, ATLANTE, with a tool based on predictive simulations that supports the strategic positioning of superfast chargers, aiming to contribute to the mobility transition. </a:t>
            </a:r>
            <a:endParaRPr sz="1050">
              <a:solidFill>
                <a:schemeClr val="dk1"/>
              </a:solidFill>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endParaRPr sz="1050">
              <a:solidFill>
                <a:schemeClr val="dk1"/>
              </a:solidFill>
              <a:highlight>
                <a:srgbClr val="FFFFFF"/>
              </a:highlight>
            </a:endParaRPr>
          </a:p>
          <a:p>
            <a:pPr marL="457200" lvl="0" indent="0" algn="l" rtl="0">
              <a:lnSpc>
                <a:spcPct val="115000"/>
              </a:lnSpc>
              <a:spcBef>
                <a:spcPts val="0"/>
              </a:spcBef>
              <a:spcAft>
                <a:spcPts val="0"/>
              </a:spcAft>
              <a:buNone/>
            </a:pPr>
            <a:r>
              <a:rPr lang="en-GB" sz="1050">
                <a:solidFill>
                  <a:schemeClr val="dk1"/>
                </a:solidFill>
                <a:highlight>
                  <a:srgbClr val="FFFFFF"/>
                </a:highlight>
              </a:rPr>
              <a:t> A study from Deloitte shows that the charging infrastructure is the top concern among customers in most countries; highlighting the relevance of this project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GB" sz="1050">
                <a:solidFill>
                  <a:schemeClr val="dk1"/>
                </a:solidFill>
                <a:highlight>
                  <a:schemeClr val="lt1"/>
                </a:highlight>
              </a:rPr>
              <a:t>In this context the mission of the OASIS team is to provide Atlante (our company partners) with</a:t>
            </a:r>
            <a:r>
              <a:rPr lang="en-GB" sz="1050" b="1">
                <a:solidFill>
                  <a:schemeClr val="dk1"/>
                </a:solidFill>
                <a:highlight>
                  <a:schemeClr val="lt1"/>
                </a:highlight>
              </a:rPr>
              <a:t> a tool that supports the strategic positioning of fast charging electric infrastructures</a:t>
            </a:r>
            <a:r>
              <a:rPr lang="en-GB" sz="1050">
                <a:solidFill>
                  <a:schemeClr val="dk1"/>
                </a:solidFill>
                <a:highlight>
                  <a:schemeClr val="lt1"/>
                </a:highlight>
              </a:rPr>
              <a:t>; OASIS= Optimal Allocation and Sizing of Infrastructures basing on predictive simulations</a:t>
            </a:r>
            <a:endParaRPr sz="1050">
              <a:solidFill>
                <a:schemeClr val="dk1"/>
              </a:solidFill>
              <a:highlight>
                <a:srgbClr val="FFFFFF"/>
              </a:highlight>
            </a:endParaRPr>
          </a:p>
          <a:p>
            <a:pPr marL="0" lvl="0" indent="0" algn="l" rtl="0">
              <a:spcBef>
                <a:spcPts val="0"/>
              </a:spcBef>
              <a:spcAft>
                <a:spcPts val="0"/>
              </a:spcAft>
              <a:buNone/>
            </a:pPr>
            <a:endParaRPr/>
          </a:p>
        </p:txBody>
      </p:sp>
      <p:sp>
        <p:nvSpPr>
          <p:cNvPr id="559" name="Google Shape;559;g27f9a58e5a1_5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f9a58e5a1_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f9a58e5a1_5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1"/>
                </a:solidFill>
              </a:rPr>
              <a:t>Key to go forward: “</a:t>
            </a:r>
            <a:r>
              <a:rPr lang="en-GB"/>
              <a:t>so the project kicked off with the analysis of the state of the art solutions”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0db0b1b0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50">
                <a:solidFill>
                  <a:schemeClr val="dk1"/>
                </a:solidFill>
              </a:rPr>
              <a:t>Key to go forward: “</a:t>
            </a:r>
            <a:r>
              <a:rPr lang="en-GB" sz="1000">
                <a:solidFill>
                  <a:schemeClr val="dk1"/>
                </a:solidFill>
              </a:rPr>
              <a:t>and Routes Data describing the street network and traffic flow.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GB" sz="1050">
                <a:solidFill>
                  <a:schemeClr val="dk1"/>
                </a:solidFill>
              </a:rPr>
              <a:t>—-</a:t>
            </a:r>
            <a:endParaRPr sz="1050">
              <a:solidFill>
                <a:schemeClr val="dk1"/>
              </a:solidFill>
            </a:endParaRPr>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GB" sz="1000"/>
              <a:t>First of all, the existing strategies for optimal allocations were explored. Two main methodologies emerged: which are the GRAPH and the GIS based approaches. The team chose to focus on the GIS one, whose core idea is to use a </a:t>
            </a:r>
            <a:r>
              <a:rPr lang="en-GB" sz="1000" b="1"/>
              <a:t>Geographic Information System</a:t>
            </a:r>
            <a:r>
              <a:rPr lang="en-GB" sz="1000"/>
              <a:t> to partition the area into hexagon cells and assign to each one a suitability score for the allocation.</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GB" sz="1000"/>
              <a:t>Secondly, no convergence over a single approach has been found. Despite, the one adopted by Tesla has been classified as a graph method, multiple studies show there are no predominant strategies currently adopted as standards of optimal allocations, further stressing the need of such technology. </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GB" sz="1000"/>
              <a:t>Then of course, the primary inputs needed for allocation were studied. Those include users' data, as demographic information, destination data, as the details of the Points of Interest location, and Routes Data describing the street network and traffic flow. </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GB" sz="1000"/>
              <a:t>This section is focused on answering the following research questions:</a:t>
            </a:r>
            <a:endParaRPr sz="1000"/>
          </a:p>
          <a:p>
            <a:pPr marL="457200" lvl="0" indent="-292100" algn="l" rtl="0">
              <a:spcBef>
                <a:spcPts val="0"/>
              </a:spcBef>
              <a:spcAft>
                <a:spcPts val="0"/>
              </a:spcAft>
              <a:buClr>
                <a:schemeClr val="dk1"/>
              </a:buClr>
              <a:buSzPts val="1000"/>
              <a:buAutoNum type="arabicPeriod"/>
            </a:pPr>
            <a:r>
              <a:rPr lang="en-GB" sz="1000" b="1">
                <a:solidFill>
                  <a:schemeClr val="dk1"/>
                </a:solidFill>
              </a:rPr>
              <a:t>Exploration of Existing Solutions for Optimal Electric Vehicle Charger Allocation</a:t>
            </a:r>
            <a:endParaRPr sz="1000" b="1">
              <a:solidFill>
                <a:schemeClr val="dk1"/>
              </a:solidFill>
            </a:endParaRPr>
          </a:p>
          <a:p>
            <a:pPr marL="457200" lvl="0" indent="0" algn="l" rtl="0">
              <a:spcBef>
                <a:spcPts val="0"/>
              </a:spcBef>
              <a:spcAft>
                <a:spcPts val="0"/>
              </a:spcAft>
              <a:buNone/>
            </a:pPr>
            <a:r>
              <a:rPr lang="en-GB" sz="1000">
                <a:solidFill>
                  <a:schemeClr val="dk1"/>
                </a:solidFill>
              </a:rPr>
              <a:t>This investigation delved into an in-depth analysis of the current solutions aimed at achieving the optimal allocation of electric vehicle chargers. Two main methodologies have been identified:</a:t>
            </a:r>
            <a:endParaRPr sz="1000">
              <a:solidFill>
                <a:schemeClr val="dk1"/>
              </a:solidFill>
            </a:endParaRPr>
          </a:p>
          <a:p>
            <a:pPr marL="914400" lvl="0" indent="-292100" algn="l" rtl="0">
              <a:spcBef>
                <a:spcPts val="0"/>
              </a:spcBef>
              <a:spcAft>
                <a:spcPts val="0"/>
              </a:spcAft>
              <a:buClr>
                <a:schemeClr val="dk1"/>
              </a:buClr>
              <a:buSzPts val="1000"/>
              <a:buChar char="●"/>
            </a:pPr>
            <a:r>
              <a:rPr lang="en-GB" sz="1000" b="1">
                <a:solidFill>
                  <a:schemeClr val="dk1"/>
                </a:solidFill>
              </a:rPr>
              <a:t>GIS-based approach</a:t>
            </a:r>
            <a:r>
              <a:rPr lang="en-GB" sz="1000">
                <a:solidFill>
                  <a:schemeClr val="dk1"/>
                </a:solidFill>
              </a:rPr>
              <a:t>: involves the use of the Geographic Information System (GIS), a system that can create, manage, analyse, and map any type of data. The core idea behind the solution is to segment the area of interest into a grid of hexagonal cells and to assign to each cell a score representing its suitability for the installation of charging stations. A decisional algorithm will then find the optimal locations, i.e., those ones with the highest score and satisfying a set of technical constraints.</a:t>
            </a:r>
            <a:endParaRPr sz="1000">
              <a:solidFill>
                <a:schemeClr val="dk1"/>
              </a:solidFill>
            </a:endParaRPr>
          </a:p>
          <a:p>
            <a:pPr marL="914400" lvl="0" indent="-292100" algn="l" rtl="0">
              <a:spcBef>
                <a:spcPts val="0"/>
              </a:spcBef>
              <a:spcAft>
                <a:spcPts val="0"/>
              </a:spcAft>
              <a:buClr>
                <a:schemeClr val="dk1"/>
              </a:buClr>
              <a:buSzPts val="1000"/>
              <a:buChar char="●"/>
            </a:pPr>
            <a:r>
              <a:rPr lang="en-GB" sz="1000" b="1">
                <a:solidFill>
                  <a:schemeClr val="dk1"/>
                </a:solidFill>
              </a:rPr>
              <a:t>Graph-based approach</a:t>
            </a:r>
            <a:r>
              <a:rPr lang="en-GB" sz="1000">
                <a:solidFill>
                  <a:schemeClr val="dk1"/>
                </a:solidFill>
              </a:rPr>
              <a:t>: involves the creation of a graph originating from a collection of nodes, representing possible locations for charging stations, interconnected through routes and links.The overarching goal might is to minimize the number of charging stations, having one per route. Alternatively, an approach might aim to maximize the traffic flow within the graph.</a:t>
            </a:r>
            <a:endParaRPr sz="1000">
              <a:solidFill>
                <a:schemeClr val="dk1"/>
              </a:solidFill>
            </a:endParaRPr>
          </a:p>
          <a:p>
            <a:pPr marL="1371600" lvl="0" indent="0" algn="l" rtl="0">
              <a:spcBef>
                <a:spcPts val="0"/>
              </a:spcBef>
              <a:spcAft>
                <a:spcPts val="0"/>
              </a:spcAft>
              <a:buNone/>
            </a:pPr>
            <a:endParaRPr sz="1000">
              <a:solidFill>
                <a:schemeClr val="dk1"/>
              </a:solidFill>
            </a:endParaRPr>
          </a:p>
          <a:p>
            <a:pPr marL="457200" lvl="0" indent="-292100" algn="l" rtl="0">
              <a:spcBef>
                <a:spcPts val="0"/>
              </a:spcBef>
              <a:spcAft>
                <a:spcPts val="0"/>
              </a:spcAft>
              <a:buClr>
                <a:schemeClr val="dk1"/>
              </a:buClr>
              <a:buSzPts val="1000"/>
              <a:buAutoNum type="arabicPeriod"/>
            </a:pPr>
            <a:r>
              <a:rPr lang="en-GB" sz="1000" b="1">
                <a:solidFill>
                  <a:schemeClr val="dk1"/>
                </a:solidFill>
              </a:rPr>
              <a:t>Direction of Research Trends Over Recent Years and Emergence of Projects and Research Groups in the Field</a:t>
            </a:r>
            <a:br>
              <a:rPr lang="en-GB" sz="1000">
                <a:solidFill>
                  <a:schemeClr val="dk1"/>
                </a:solidFill>
              </a:rPr>
            </a:br>
            <a:r>
              <a:rPr lang="en-GB" sz="1000">
                <a:solidFill>
                  <a:schemeClr val="dk1"/>
                </a:solidFill>
              </a:rPr>
              <a:t>Convergence on a single approach has not been reached. As matter of fact, a study reveals that there are no predominant strategies to optimally allocate charging stations and stresses the importance of strategically locating charging stations (CS) to ensure widespread access and usability for EV users. </a:t>
            </a:r>
            <a:br>
              <a:rPr lang="en-GB" sz="1000">
                <a:solidFill>
                  <a:schemeClr val="dk1"/>
                </a:solidFill>
              </a:rPr>
            </a:br>
            <a:r>
              <a:rPr lang="en-GB" sz="1000">
                <a:solidFill>
                  <a:schemeClr val="dk1"/>
                </a:solidFill>
              </a:rPr>
              <a:t>Information about existing projects and research groups in this field is quite limited, and only one study was identified. This study examines the approach developed by Tesla and classifies it as a graph-based method. </a:t>
            </a:r>
            <a:br>
              <a:rPr lang="en-GB" sz="1000">
                <a:solidFill>
                  <a:schemeClr val="dk1"/>
                </a:solidFill>
              </a:rPr>
            </a:br>
            <a:endParaRPr sz="1000">
              <a:solidFill>
                <a:schemeClr val="dk1"/>
              </a:solidFill>
            </a:endParaRPr>
          </a:p>
          <a:p>
            <a:pPr marL="457200" lvl="0" indent="-292100" algn="l" rtl="0">
              <a:spcBef>
                <a:spcPts val="0"/>
              </a:spcBef>
              <a:spcAft>
                <a:spcPts val="0"/>
              </a:spcAft>
              <a:buClr>
                <a:schemeClr val="dk1"/>
              </a:buClr>
              <a:buSzPts val="1000"/>
              <a:buAutoNum type="arabicPeriod"/>
            </a:pPr>
            <a:r>
              <a:rPr lang="en-GB" sz="1000" b="1">
                <a:solidFill>
                  <a:schemeClr val="dk1"/>
                </a:solidFill>
              </a:rPr>
              <a:t>Primary Inputs used in Charger Allocation Strategies</a:t>
            </a:r>
            <a:br>
              <a:rPr lang="en-GB" sz="1000" b="1">
                <a:solidFill>
                  <a:schemeClr val="dk1"/>
                </a:solidFill>
              </a:rPr>
            </a:br>
            <a:r>
              <a:rPr lang="en-GB" sz="1000">
                <a:solidFill>
                  <a:schemeClr val="dk1"/>
                </a:solidFill>
              </a:rPr>
              <a:t>The potential input parameters to be considered within the optimization model are diverse and can be categorized into three primary groups:</a:t>
            </a:r>
            <a:endParaRPr sz="1000">
              <a:solidFill>
                <a:schemeClr val="dk1"/>
              </a:solidFill>
            </a:endParaRPr>
          </a:p>
          <a:p>
            <a:pPr marL="914400" lvl="0" indent="-292100" algn="l" rtl="0">
              <a:spcBef>
                <a:spcPts val="0"/>
              </a:spcBef>
              <a:spcAft>
                <a:spcPts val="0"/>
              </a:spcAft>
              <a:buClr>
                <a:schemeClr val="dk1"/>
              </a:buClr>
              <a:buSzPts val="1000"/>
              <a:buChar char="●"/>
            </a:pPr>
            <a:r>
              <a:rPr lang="en-GB" sz="1000">
                <a:solidFill>
                  <a:schemeClr val="dk1"/>
                </a:solidFill>
              </a:rPr>
              <a:t>Users’ data, entailing parameters associated with the influence of individuals, such as,demographic information and geo-location data.</a:t>
            </a:r>
            <a:endParaRPr sz="1000">
              <a:solidFill>
                <a:schemeClr val="dk1"/>
              </a:solidFill>
            </a:endParaRPr>
          </a:p>
          <a:p>
            <a:pPr marL="914400" lvl="0" indent="-292100" algn="l" rtl="0">
              <a:spcBef>
                <a:spcPts val="0"/>
              </a:spcBef>
              <a:spcAft>
                <a:spcPts val="0"/>
              </a:spcAft>
              <a:buClr>
                <a:schemeClr val="dk1"/>
              </a:buClr>
              <a:buSzPts val="1000"/>
              <a:buChar char="●"/>
            </a:pPr>
            <a:r>
              <a:rPr lang="en-GB" sz="1000">
                <a:solidFill>
                  <a:schemeClr val="dk1"/>
                </a:solidFill>
              </a:rPr>
              <a:t>Destinations’ data, encompassing details about Points of Interest (POI) and locations of existing charging stations.</a:t>
            </a:r>
            <a:endParaRPr sz="1000">
              <a:solidFill>
                <a:schemeClr val="dk1"/>
              </a:solidFill>
            </a:endParaRPr>
          </a:p>
          <a:p>
            <a:pPr marL="914400" lvl="0" indent="-292100" algn="l" rtl="0">
              <a:spcBef>
                <a:spcPts val="0"/>
              </a:spcBef>
              <a:spcAft>
                <a:spcPts val="0"/>
              </a:spcAft>
              <a:buClr>
                <a:schemeClr val="dk1"/>
              </a:buClr>
              <a:buSzPts val="1000"/>
              <a:buChar char="●"/>
            </a:pPr>
            <a:r>
              <a:rPr lang="en-GB" sz="1000">
                <a:solidFill>
                  <a:schemeClr val="dk1"/>
                </a:solidFill>
              </a:rPr>
              <a:t>Routes data, describing the street network and traffic flows.</a:t>
            </a:r>
            <a:endParaRPr sz="10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 name="Google Shape;122;g280db0b1b0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f9a58e5a1_5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900" b="1">
                <a:latin typeface="Calibri"/>
                <a:ea typeface="Calibri"/>
                <a:cs typeface="Calibri"/>
                <a:sym typeface="Calibri"/>
              </a:rPr>
              <a:t>Key: “</a:t>
            </a:r>
            <a:r>
              <a:rPr lang="en-GB" sz="900" b="1">
                <a:solidFill>
                  <a:schemeClr val="dk1"/>
                </a:solidFill>
                <a:latin typeface="Calibri"/>
                <a:ea typeface="Calibri"/>
                <a:cs typeface="Calibri"/>
                <a:sym typeface="Calibri"/>
              </a:rPr>
              <a:t>Thus, to sustain and promote the transition, upsizing and smart charging is needed</a:t>
            </a:r>
            <a:r>
              <a:rPr lang="en-GB" sz="900">
                <a:solidFill>
                  <a:schemeClr val="dk1"/>
                </a:solidFill>
                <a:latin typeface="Calibri"/>
                <a:ea typeface="Calibri"/>
                <a:cs typeface="Calibri"/>
                <a:sym typeface="Calibri"/>
              </a:rPr>
              <a:t>.”</a:t>
            </a:r>
            <a:endParaRPr sz="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900" b="1">
                <a:latin typeface="Calibri"/>
                <a:ea typeface="Calibri"/>
                <a:cs typeface="Calibri"/>
                <a:sym typeface="Calibri"/>
              </a:rPr>
              <a:t>_____________________</a:t>
            </a:r>
            <a:endParaRPr sz="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900" b="1">
                <a:latin typeface="Calibri"/>
                <a:ea typeface="Calibri"/>
                <a:cs typeface="Calibri"/>
                <a:sym typeface="Calibri"/>
              </a:rPr>
              <a:t>Then, a crucial question emerged: is the existing power infrastructure ready for the transition? </a:t>
            </a:r>
            <a:r>
              <a:rPr lang="en-GB" sz="900">
                <a:solidFill>
                  <a:schemeClr val="dk1"/>
                </a:solidFill>
                <a:latin typeface="Calibri"/>
                <a:ea typeface="Calibri"/>
                <a:cs typeface="Calibri"/>
                <a:sym typeface="Calibri"/>
              </a:rPr>
              <a:t>Would some areas be affected more than others?</a:t>
            </a:r>
            <a:endParaRPr sz="900" b="1">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900">
                <a:latin typeface="Calibri"/>
                <a:ea typeface="Calibri"/>
                <a:cs typeface="Calibri"/>
                <a:sym typeface="Calibri"/>
              </a:rPr>
              <a:t>Because of that, the different grid topology has been classified into Rural, Urban and Commercial, depending on power limits and distribution areas. Within these areas, the impact over the infrastructure was analysed through real case studies. Most importantly, in urban areas the increasing penetration rate would cause the overloading of LV transformers above their technical limit.</a:t>
            </a:r>
            <a:endParaRPr sz="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br>
              <a:rPr lang="en-GB" sz="900">
                <a:latin typeface="Calibri"/>
                <a:ea typeface="Calibri"/>
                <a:cs typeface="Calibri"/>
                <a:sym typeface="Calibri"/>
              </a:rPr>
            </a:br>
            <a:r>
              <a:rPr lang="en-GB" sz="900">
                <a:latin typeface="Calibri"/>
                <a:ea typeface="Calibri"/>
                <a:cs typeface="Calibri"/>
                <a:sym typeface="Calibri"/>
              </a:rPr>
              <a:t>The last step to deliver the energy to the customer is through the charging standards. The commonly adopted solution uses slow AC charging, whereas Atlante offers an emerging technology of DC fast charging up to 150kW.</a:t>
            </a:r>
            <a:endParaRPr sz="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900" b="1">
                <a:latin typeface="Calibri"/>
                <a:ea typeface="Calibri"/>
                <a:cs typeface="Calibri"/>
                <a:sym typeface="Calibri"/>
              </a:rPr>
              <a:t>Thus, to sustain and promote the transition, upsizing and smart charging is needed</a:t>
            </a:r>
            <a:r>
              <a:rPr lang="en-GB" sz="900">
                <a:latin typeface="Calibri"/>
                <a:ea typeface="Calibri"/>
                <a:cs typeface="Calibri"/>
                <a:sym typeface="Calibri"/>
              </a:rPr>
              <a:t>.</a:t>
            </a:r>
            <a:endParaRPr sz="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endParaRPr b="1">
              <a:latin typeface="Calibri"/>
              <a:ea typeface="Calibri"/>
              <a:cs typeface="Calibri"/>
              <a:sym typeface="Calibri"/>
            </a:endParaRPr>
          </a:p>
          <a:p>
            <a:pPr marL="0" lvl="0" indent="0" algn="l" rtl="0">
              <a:spcBef>
                <a:spcPts val="0"/>
              </a:spcBef>
              <a:spcAft>
                <a:spcPts val="0"/>
              </a:spcAft>
              <a:buNone/>
            </a:pPr>
            <a:r>
              <a:rPr lang="en-GB" b="1">
                <a:latin typeface="Calibri"/>
                <a:ea typeface="Calibri"/>
                <a:cs typeface="Calibri"/>
                <a:sym typeface="Calibri"/>
              </a:rPr>
              <a:t>Da presentare tipo qualcosa del genere:</a:t>
            </a:r>
            <a:br>
              <a:rPr lang="en-GB">
                <a:latin typeface="Calibri"/>
                <a:ea typeface="Calibri"/>
                <a:cs typeface="Calibri"/>
                <a:sym typeface="Calibri"/>
              </a:rPr>
            </a:br>
            <a:r>
              <a:rPr lang="en-GB" sz="1000">
                <a:latin typeface="Calibri"/>
                <a:ea typeface="Calibri"/>
                <a:cs typeface="Calibri"/>
                <a:sym typeface="Calibri"/>
              </a:rPr>
              <a:t>Of course, the growing adoption of Electric Vehicles can bring considerable challenges. Most importantly, great concern is focused on the overloading of grid infrastructure. Can the distribution lines bear the electric mobility transition? Would some areas be affected more than others? Because of these questions, the research focused on understand the different categories of Grid Topology, which can be classified depending on power limits and distribution areas. Rural, urban and commercial areas present different distribution lines and thus, further research on real case studies showed that simultaneously charging a vast number of EVs can cause transformers overloading in some cases. Over 80% penetration rate, urban areas are the ones with the most critical situation, surpassing the 150% overload standard limit of the infrastructure. Finally, the energy distribution ends to the final user, thereby charging standards were analysed. Most existing chargers nowadays use slow AC charging below 22 kW, but the usage of DC fast charging, up to 150 kW and more, is rapidly growing. Indeed, it is more favourable by the EV end users as this technology requires slower charging times, resembling previous quick fueling habits of ICE cars.</a:t>
            </a:r>
            <a:endParaRPr sz="1000">
              <a:latin typeface="Calibri"/>
              <a:ea typeface="Calibri"/>
              <a:cs typeface="Calibri"/>
              <a:sym typeface="Calibri"/>
            </a:endParaRPr>
          </a:p>
          <a:p>
            <a:pPr marL="0" lvl="0" indent="0" algn="l" rtl="0">
              <a:spcBef>
                <a:spcPts val="0"/>
              </a:spcBef>
              <a:spcAft>
                <a:spcPts val="0"/>
              </a:spcAft>
              <a:buNone/>
            </a:pPr>
            <a:r>
              <a:rPr lang="en-GB" sz="1000">
                <a:latin typeface="Calibri"/>
                <a:ea typeface="Calibri"/>
                <a:cs typeface="Calibri"/>
                <a:sym typeface="Calibri"/>
              </a:rPr>
              <a:t>In the end, it is required that in the future the electric power infrastructure gets upsised to allow for 100% penetration rate. Additionally, smart charging techniques must be implemented to better control the loading curve during the day and to combine the usage of renewable energy sources.</a:t>
            </a:r>
            <a:endParaRPr sz="1000">
              <a:latin typeface="Calibri"/>
              <a:ea typeface="Calibri"/>
              <a:cs typeface="Calibri"/>
              <a:sym typeface="Calibri"/>
            </a:endParaRPr>
          </a:p>
          <a:p>
            <a:pPr marL="0" lvl="0" indent="0" algn="l" rtl="0">
              <a:spcBef>
                <a:spcPts val="0"/>
              </a:spcBef>
              <a:spcAft>
                <a:spcPts val="0"/>
              </a:spcAft>
              <a:buNone/>
            </a:pPr>
            <a:r>
              <a:rPr lang="en-GB" sz="1000">
                <a:latin typeface="Calibri"/>
                <a:ea typeface="Calibri"/>
                <a:cs typeface="Calibri"/>
                <a:sym typeface="Calibri"/>
              </a:rPr>
              <a:t>—&gt; vai a V2G</a:t>
            </a:r>
            <a:endParaRPr sz="1000">
              <a:latin typeface="Calibri"/>
              <a:ea typeface="Calibri"/>
              <a:cs typeface="Calibri"/>
              <a:sym typeface="Calibri"/>
            </a:endParaRPr>
          </a:p>
        </p:txBody>
      </p:sp>
      <p:sp>
        <p:nvSpPr>
          <p:cNvPr id="177" name="Google Shape;177;g27f9a58e5a1_5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f9a58e5a1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000"/>
              <a:t>Key: “</a:t>
            </a:r>
            <a:r>
              <a:rPr lang="en-GB" sz="1000">
                <a:solidFill>
                  <a:schemeClr val="dk1"/>
                </a:solidFill>
              </a:rPr>
              <a:t>consider this technology as a next step”</a:t>
            </a:r>
            <a:endParaRPr sz="1000"/>
          </a:p>
          <a:p>
            <a:pPr marL="0" lvl="0" indent="0" algn="l" rtl="0">
              <a:lnSpc>
                <a:spcPct val="100000"/>
              </a:lnSpc>
              <a:spcBef>
                <a:spcPts val="2100"/>
              </a:spcBef>
              <a:spcAft>
                <a:spcPts val="0"/>
              </a:spcAft>
              <a:buClr>
                <a:schemeClr val="dk1"/>
              </a:buClr>
              <a:buSzPts val="1100"/>
              <a:buFont typeface="Arial"/>
              <a:buNone/>
            </a:pPr>
            <a:r>
              <a:rPr lang="en-GB" sz="1000"/>
              <a:t>____________________</a:t>
            </a:r>
            <a:endParaRPr sz="1000"/>
          </a:p>
          <a:p>
            <a:pPr marL="0" lvl="0" indent="0" algn="l" rtl="0">
              <a:lnSpc>
                <a:spcPct val="100000"/>
              </a:lnSpc>
              <a:spcBef>
                <a:spcPts val="2100"/>
              </a:spcBef>
              <a:spcAft>
                <a:spcPts val="0"/>
              </a:spcAft>
              <a:buClr>
                <a:schemeClr val="dk1"/>
              </a:buClr>
              <a:buSzPts val="1100"/>
              <a:buFont typeface="Arial"/>
              <a:buNone/>
            </a:pPr>
            <a:r>
              <a:rPr lang="en-GB" sz="1000"/>
              <a:t>Speaking of smart charging, V2G is the most ground braking technological innovation emerging at present. It allows vehicles to be charged but to give back energy to the infrastructure at need! On the one hand, the user would get compensated for this process, but on the other hand it is still not a ready to use technology due to the lack of technical requirements and large scale implementation studied.</a:t>
            </a:r>
            <a:br>
              <a:rPr lang="en-GB" sz="1000"/>
            </a:br>
            <a:br>
              <a:rPr lang="en-GB" sz="1000"/>
            </a:br>
            <a:r>
              <a:rPr lang="en-GB" sz="1000"/>
              <a:t>The technology readiness of V2G is strictly linked to the diffusion of EVs; for this reason we decided to consider this technology as a next step, aiming to contribute to its diffusion in this way.</a:t>
            </a:r>
            <a:endParaRPr sz="1000"/>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r>
              <a:rPr lang="en-GB"/>
              <a:t>Vehicle-to-grid is a groundbreaking innovation that</a:t>
            </a:r>
            <a:r>
              <a:rPr lang="en-GB" b="1"/>
              <a:t> allows electric vehicles to feed excess energy back to the grid rewarding the owner → </a:t>
            </a:r>
            <a:r>
              <a:rPr lang="en-GB"/>
              <a:t>the EV becomes a mobile energy storage device</a:t>
            </a:r>
            <a:br>
              <a:rPr lang="en-GB" b="1"/>
            </a:br>
            <a:r>
              <a:rPr lang="en-GB"/>
              <a:t>Analyzing the pilot projects we concluded that:</a:t>
            </a:r>
            <a:endParaRPr/>
          </a:p>
          <a:p>
            <a:pPr marL="457200" lvl="0" indent="-298450" algn="l" rtl="0">
              <a:spcBef>
                <a:spcPts val="2100"/>
              </a:spcBef>
              <a:spcAft>
                <a:spcPts val="0"/>
              </a:spcAft>
              <a:buSzPts val="1100"/>
              <a:buChar char="●"/>
            </a:pPr>
            <a:r>
              <a:rPr lang="en-GB"/>
              <a:t>its actual application to provide services (Firm Frequency response, Arbitrage, TRIAD, Demand Turn Up, Short Term Operating Reserve etc) must be tested on a larger scale and more data about their performances must be collected</a:t>
            </a:r>
            <a:endParaRPr/>
          </a:p>
          <a:p>
            <a:pPr marL="457200" lvl="0" indent="-298450" algn="l" rtl="0">
              <a:spcBef>
                <a:spcPts val="0"/>
              </a:spcBef>
              <a:spcAft>
                <a:spcPts val="0"/>
              </a:spcAft>
              <a:buSzPts val="1100"/>
              <a:buChar char="●"/>
            </a:pPr>
            <a:r>
              <a:rPr lang="en-GB"/>
              <a:t>Technical and regulatory issues are slowing down the diffusion such as: battery degradation,charger efficiency, taxation and high costs</a:t>
            </a:r>
            <a:endParaRPr/>
          </a:p>
          <a:p>
            <a:pPr marL="0" lvl="0" indent="0" algn="l" rtl="0">
              <a:spcBef>
                <a:spcPts val="2100"/>
              </a:spcBef>
              <a:spcAft>
                <a:spcPts val="0"/>
              </a:spcAft>
              <a:buNone/>
            </a:pPr>
            <a:r>
              <a:rPr lang="en-GB"/>
              <a:t>The technology readiness of V2G is strictly linked to the diffusion of EVs and consequently to the charging infrastructure; for this reason we decided to consider this technology as a next step, shifting the focus to more feasible aspects.</a:t>
            </a:r>
            <a:endParaRPr/>
          </a:p>
          <a:p>
            <a:pPr marL="457200" lvl="0" indent="0" algn="l" rtl="0">
              <a:spcBef>
                <a:spcPts val="2100"/>
              </a:spcBef>
              <a:spcAft>
                <a:spcPts val="0"/>
              </a:spcAft>
              <a:buNone/>
            </a:pPr>
            <a:endParaRPr/>
          </a:p>
          <a:p>
            <a:pPr marL="0" lvl="0" indent="0" algn="l" rtl="0">
              <a:spcBef>
                <a:spcPts val="2100"/>
              </a:spcBef>
              <a:spcAft>
                <a:spcPts val="2100"/>
              </a:spcAft>
              <a:buNone/>
            </a:pPr>
            <a:endParaRPr/>
          </a:p>
        </p:txBody>
      </p:sp>
      <p:sp>
        <p:nvSpPr>
          <p:cNvPr id="197" name="Google Shape;197;g27f9a58e5a1_5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7f9a58e5a1_5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7f9a58e5a1_5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Our solution is </a:t>
            </a:r>
            <a:endParaRPr dirty="0"/>
          </a:p>
          <a:p>
            <a:pPr marL="0" lvl="0" indent="0" algn="l" rtl="0">
              <a:lnSpc>
                <a:spcPct val="115000"/>
              </a:lnSpc>
              <a:spcBef>
                <a:spcPts val="0"/>
              </a:spcBef>
              <a:spcAft>
                <a:spcPts val="0"/>
              </a:spcAft>
              <a:buClr>
                <a:schemeClr val="dk1"/>
              </a:buClr>
              <a:buSzPts val="1100"/>
              <a:buFont typeface="Arial"/>
              <a:buNone/>
            </a:pPr>
            <a:r>
              <a:rPr lang="en-GB" dirty="0"/>
              <a:t>- data driven</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a:t>- based on optimization problem</a:t>
            </a:r>
          </a:p>
          <a:p>
            <a:pPr marL="0" lvl="0" indent="0" algn="l" rtl="0">
              <a:lnSpc>
                <a:spcPct val="115000"/>
              </a:lnSpc>
              <a:spcBef>
                <a:spcPts val="0"/>
              </a:spcBef>
              <a:spcAft>
                <a:spcPts val="0"/>
              </a:spcAft>
              <a:buClr>
                <a:schemeClr val="dk1"/>
              </a:buClr>
              <a:buSzPts val="1100"/>
              <a:buFont typeface="Arial"/>
              <a:buNone/>
            </a:pPr>
            <a:r>
              <a:rPr lang="en-GB"/>
              <a:t>- </a:t>
            </a:r>
            <a:r>
              <a:rPr lang="en-GB" dirty="0"/>
              <a:t>given a city, optimal area to place EV charger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74a60233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every city we established a pipeline: 4 datasets need to be gathered, the mean traffic points for the road network, the points of interests (that may be hospitals, schools, restaurants): both the location and the type so that they can be given different weights in the algorithm. The existing charging stations and last but not least the roads configuration.</a:t>
            </a:r>
            <a:endParaRPr/>
          </a:p>
        </p:txBody>
      </p:sp>
      <p:sp>
        <p:nvSpPr>
          <p:cNvPr id="222" name="Google Shape;222;g2474a60233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9.emf"/><Relationship Id="rId5" Type="http://schemas.openxmlformats.org/officeDocument/2006/relationships/package" Target="../embeddings/Microsoft_Excel_Worksheet2.xlsx"/><Relationship Id="rId4" Type="http://schemas.openxmlformats.org/officeDocument/2006/relationships/image" Target="../media/image68.emf"/></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0.emf"/><Relationship Id="rId4" Type="http://schemas.openxmlformats.org/officeDocument/2006/relationships/package" Target="../embeddings/Microsoft_Excel_Worksheet3.xlsx"/></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40614" y="878575"/>
            <a:ext cx="80853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chemeClr val="dk1"/>
                </a:solidFill>
                <a:latin typeface="Helvetica Neue Light"/>
                <a:ea typeface="Helvetica Neue Light"/>
                <a:cs typeface="Helvetica Neue Light"/>
                <a:sym typeface="Helvetica Neue Light"/>
              </a:rPr>
              <a:t>Optimal Allocation and Sizing of</a:t>
            </a:r>
            <a:endParaRPr sz="4000">
              <a:solidFill>
                <a:schemeClr val="dk1"/>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GB" sz="4000" b="1">
                <a:solidFill>
                  <a:schemeClr val="dk1"/>
                </a:solidFill>
                <a:latin typeface="Helvetica Neue"/>
                <a:ea typeface="Helvetica Neue"/>
                <a:cs typeface="Helvetica Neue"/>
                <a:sym typeface="Helvetica Neue"/>
              </a:rPr>
              <a:t>Electric Vehicle Charging Infrastructure</a:t>
            </a:r>
            <a:endParaRPr sz="4000" b="1">
              <a:solidFill>
                <a:schemeClr val="dk1"/>
              </a:solidFill>
              <a:latin typeface="Helvetica Neue"/>
              <a:ea typeface="Helvetica Neue"/>
              <a:cs typeface="Helvetica Neue"/>
              <a:sym typeface="Helvetica Neue"/>
            </a:endParaRPr>
          </a:p>
        </p:txBody>
      </p:sp>
      <p:cxnSp>
        <p:nvCxnSpPr>
          <p:cNvPr id="55" name="Google Shape;55;p13"/>
          <p:cNvCxnSpPr/>
          <p:nvPr/>
        </p:nvCxnSpPr>
        <p:spPr>
          <a:xfrm>
            <a:off x="938250" y="741438"/>
            <a:ext cx="10315500" cy="0"/>
          </a:xfrm>
          <a:prstGeom prst="straightConnector1">
            <a:avLst/>
          </a:prstGeom>
          <a:noFill/>
          <a:ln w="38100" cap="flat" cmpd="sng">
            <a:solidFill>
              <a:srgbClr val="08425A"/>
            </a:solidFill>
            <a:prstDash val="solid"/>
            <a:round/>
            <a:headEnd type="none" w="med" len="med"/>
            <a:tailEnd type="none" w="med" len="med"/>
          </a:ln>
        </p:spPr>
      </p:cxnSp>
      <p:pic>
        <p:nvPicPr>
          <p:cNvPr id="56" name="Google Shape;56;p13"/>
          <p:cNvPicPr preferRelativeResize="0"/>
          <p:nvPr/>
        </p:nvPicPr>
        <p:blipFill>
          <a:blip r:embed="rId3">
            <a:alphaModFix/>
          </a:blip>
          <a:stretch>
            <a:fillRect/>
          </a:stretch>
        </p:blipFill>
        <p:spPr>
          <a:xfrm>
            <a:off x="946325" y="4313613"/>
            <a:ext cx="1569274" cy="470775"/>
          </a:xfrm>
          <a:prstGeom prst="rect">
            <a:avLst/>
          </a:prstGeom>
          <a:noFill/>
          <a:ln>
            <a:noFill/>
          </a:ln>
        </p:spPr>
      </p:pic>
      <p:pic>
        <p:nvPicPr>
          <p:cNvPr id="57" name="Google Shape;57;p13"/>
          <p:cNvPicPr preferRelativeResize="0"/>
          <p:nvPr/>
        </p:nvPicPr>
        <p:blipFill>
          <a:blip r:embed="rId4">
            <a:alphaModFix/>
          </a:blip>
          <a:stretch>
            <a:fillRect/>
          </a:stretch>
        </p:blipFill>
        <p:spPr>
          <a:xfrm>
            <a:off x="2669750" y="5535750"/>
            <a:ext cx="1859841" cy="520750"/>
          </a:xfrm>
          <a:prstGeom prst="rect">
            <a:avLst/>
          </a:prstGeom>
          <a:noFill/>
          <a:ln>
            <a:noFill/>
          </a:ln>
        </p:spPr>
      </p:pic>
      <p:pic>
        <p:nvPicPr>
          <p:cNvPr id="58" name="Google Shape;58;p13"/>
          <p:cNvPicPr preferRelativeResize="0"/>
          <p:nvPr/>
        </p:nvPicPr>
        <p:blipFill>
          <a:blip r:embed="rId5">
            <a:alphaModFix/>
          </a:blip>
          <a:stretch>
            <a:fillRect/>
          </a:stretch>
        </p:blipFill>
        <p:spPr>
          <a:xfrm>
            <a:off x="1181613" y="5475975"/>
            <a:ext cx="1098688" cy="640299"/>
          </a:xfrm>
          <a:prstGeom prst="rect">
            <a:avLst/>
          </a:prstGeom>
          <a:noFill/>
          <a:ln>
            <a:noFill/>
          </a:ln>
        </p:spPr>
      </p:pic>
      <p:pic>
        <p:nvPicPr>
          <p:cNvPr id="59" name="Google Shape;59;p13"/>
          <p:cNvPicPr preferRelativeResize="0"/>
          <p:nvPr/>
        </p:nvPicPr>
        <p:blipFill>
          <a:blip r:embed="rId6">
            <a:alphaModFix/>
          </a:blip>
          <a:stretch>
            <a:fillRect/>
          </a:stretch>
        </p:blipFill>
        <p:spPr>
          <a:xfrm>
            <a:off x="3008493" y="4288625"/>
            <a:ext cx="1182356" cy="520749"/>
          </a:xfrm>
          <a:prstGeom prst="rect">
            <a:avLst/>
          </a:prstGeom>
          <a:noFill/>
          <a:ln>
            <a:noFill/>
          </a:ln>
        </p:spPr>
      </p:pic>
      <p:grpSp>
        <p:nvGrpSpPr>
          <p:cNvPr id="60" name="Google Shape;60;p13"/>
          <p:cNvGrpSpPr/>
          <p:nvPr/>
        </p:nvGrpSpPr>
        <p:grpSpPr>
          <a:xfrm rot="-1970757">
            <a:off x="5822577" y="190405"/>
            <a:ext cx="8644880" cy="8217978"/>
            <a:chOff x="5915441" y="-1116741"/>
            <a:chExt cx="10531960" cy="10553305"/>
          </a:xfrm>
        </p:grpSpPr>
        <p:pic>
          <p:nvPicPr>
            <p:cNvPr id="61" name="Google Shape;61;p13"/>
            <p:cNvPicPr preferRelativeResize="0"/>
            <p:nvPr/>
          </p:nvPicPr>
          <p:blipFill>
            <a:blip r:embed="rId7">
              <a:alphaModFix/>
            </a:blip>
            <a:stretch>
              <a:fillRect/>
            </a:stretch>
          </p:blipFill>
          <p:spPr>
            <a:xfrm rot="2772232">
              <a:off x="7271827" y="571555"/>
              <a:ext cx="7266488" cy="6857998"/>
            </a:xfrm>
            <a:prstGeom prst="rect">
              <a:avLst/>
            </a:prstGeom>
            <a:noFill/>
            <a:ln>
              <a:noFill/>
            </a:ln>
          </p:spPr>
        </p:pic>
        <p:pic>
          <p:nvPicPr>
            <p:cNvPr id="62" name="Google Shape;62;p13"/>
            <p:cNvPicPr preferRelativeResize="0"/>
            <p:nvPr/>
          </p:nvPicPr>
          <p:blipFill>
            <a:blip r:embed="rId8">
              <a:alphaModFix/>
            </a:blip>
            <a:stretch>
              <a:fillRect/>
            </a:stretch>
          </p:blipFill>
          <p:spPr>
            <a:xfrm rot="2772233">
              <a:off x="7273620" y="611299"/>
              <a:ext cx="7815602" cy="7097224"/>
            </a:xfrm>
            <a:prstGeom prst="rect">
              <a:avLst/>
            </a:prstGeom>
            <a:noFill/>
            <a:ln>
              <a:noFill/>
            </a:ln>
          </p:spPr>
        </p:pic>
      </p:grpSp>
      <p:sp>
        <p:nvSpPr>
          <p:cNvPr id="64" name="Google Shape;64;p13"/>
          <p:cNvSpPr txBox="1"/>
          <p:nvPr/>
        </p:nvSpPr>
        <p:spPr>
          <a:xfrm>
            <a:off x="454050" y="296525"/>
            <a:ext cx="11283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a:solidFill>
                  <a:schemeClr val="dk1"/>
                </a:solidFill>
                <a:latin typeface="Helvetica Neue Light"/>
                <a:ea typeface="Helvetica Neue Light"/>
                <a:cs typeface="Helvetica Neue Light"/>
                <a:sym typeface="Helvetica Neue Light"/>
              </a:rPr>
              <a:t>Alessandro Amato • </a:t>
            </a:r>
            <a:r>
              <a:rPr lang="en-GB" i="0" u="none" strike="noStrike" cap="none">
                <a:solidFill>
                  <a:schemeClr val="dk1"/>
                </a:solidFill>
                <a:latin typeface="Helvetica Neue Light"/>
                <a:ea typeface="Helvetica Neue Light"/>
                <a:cs typeface="Helvetica Neue Light"/>
                <a:sym typeface="Helvetica Neue Light"/>
              </a:rPr>
              <a:t>Filippo Ciprian</a:t>
            </a:r>
            <a:r>
              <a:rPr lang="en-GB">
                <a:solidFill>
                  <a:schemeClr val="dk1"/>
                </a:solidFill>
                <a:latin typeface="Helvetica Neue Light"/>
                <a:ea typeface="Helvetica Neue Light"/>
                <a:cs typeface="Helvetica Neue Light"/>
                <a:sym typeface="Helvetica Neue Light"/>
              </a:rPr>
              <a:t>i • Gabriele Corbo • Michelangelo Giuffrida • Riccardo Rosi • Paolo Timis • Aurelio Zizzo</a:t>
            </a:r>
            <a:endParaRPr>
              <a:solidFill>
                <a:schemeClr val="dk1"/>
              </a:solidFill>
              <a:latin typeface="Helvetica Neue Light"/>
              <a:ea typeface="Helvetica Neue Light"/>
              <a:cs typeface="Helvetica Neue Light"/>
              <a:sym typeface="Helvetica Neue Light"/>
            </a:endParaRPr>
          </a:p>
        </p:txBody>
      </p:sp>
      <p:sp>
        <p:nvSpPr>
          <p:cNvPr id="65" name="Google Shape;65;p13"/>
          <p:cNvSpPr txBox="1"/>
          <p:nvPr/>
        </p:nvSpPr>
        <p:spPr>
          <a:xfrm>
            <a:off x="946325" y="4809375"/>
            <a:ext cx="5306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1">
                <a:solidFill>
                  <a:schemeClr val="dk1"/>
                </a:solidFill>
                <a:latin typeface="Helvetica Neue"/>
                <a:ea typeface="Helvetica Neue"/>
                <a:cs typeface="Helvetica Neue"/>
                <a:sym typeface="Helvetica Neue"/>
              </a:rPr>
              <a:t>Academic Tutors:</a:t>
            </a:r>
            <a:r>
              <a:rPr lang="en-GB">
                <a:solidFill>
                  <a:schemeClr val="dk1"/>
                </a:solidFill>
                <a:latin typeface="Helvetica Neue Light"/>
                <a:ea typeface="Helvetica Neue Light"/>
                <a:cs typeface="Helvetica Neue Light"/>
                <a:sym typeface="Helvetica Neue Light"/>
              </a:rPr>
              <a:t> Michela Longo, Andrea Mazza</a:t>
            </a:r>
            <a:endParaRPr>
              <a:solidFill>
                <a:schemeClr val="dk1"/>
              </a:solidFill>
              <a:latin typeface="Helvetica Neue Light"/>
              <a:ea typeface="Helvetica Neue Light"/>
              <a:cs typeface="Helvetica Neue Light"/>
              <a:sym typeface="Helvetica Neue Light"/>
            </a:endParaRPr>
          </a:p>
        </p:txBody>
      </p:sp>
      <p:sp>
        <p:nvSpPr>
          <p:cNvPr id="66" name="Google Shape;66;p13"/>
          <p:cNvSpPr txBox="1"/>
          <p:nvPr/>
        </p:nvSpPr>
        <p:spPr>
          <a:xfrm>
            <a:off x="946325" y="6116275"/>
            <a:ext cx="5306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1">
                <a:solidFill>
                  <a:schemeClr val="dk1"/>
                </a:solidFill>
                <a:latin typeface="Helvetica Neue"/>
                <a:ea typeface="Helvetica Neue"/>
                <a:cs typeface="Helvetica Neue"/>
                <a:sym typeface="Helvetica Neue"/>
              </a:rPr>
              <a:t>Company Tutors: </a:t>
            </a:r>
            <a:r>
              <a:rPr lang="en-GB">
                <a:solidFill>
                  <a:schemeClr val="dk1"/>
                </a:solidFill>
                <a:latin typeface="Helvetica Neue Light"/>
                <a:ea typeface="Helvetica Neue Light"/>
                <a:cs typeface="Helvetica Neue Light"/>
                <a:sym typeface="Helvetica Neue Light"/>
              </a:rPr>
              <a:t>Francesca Mapelli, Paolo Ciliento</a:t>
            </a:r>
            <a:endParaRPr>
              <a:solidFill>
                <a:schemeClr val="dk1"/>
              </a:solidFill>
              <a:latin typeface="Helvetica Neue Light"/>
              <a:ea typeface="Helvetica Neue Light"/>
              <a:cs typeface="Helvetica Neue Light"/>
              <a:sym typeface="Helvetica Neue Light"/>
            </a:endParaRPr>
          </a:p>
        </p:txBody>
      </p:sp>
      <p:cxnSp>
        <p:nvCxnSpPr>
          <p:cNvPr id="67" name="Google Shape;67;p13"/>
          <p:cNvCxnSpPr/>
          <p:nvPr/>
        </p:nvCxnSpPr>
        <p:spPr>
          <a:xfrm>
            <a:off x="981100" y="5275463"/>
            <a:ext cx="4048200" cy="0"/>
          </a:xfrm>
          <a:prstGeom prst="straightConnector1">
            <a:avLst/>
          </a:prstGeom>
          <a:noFill/>
          <a:ln w="19050" cap="flat" cmpd="sng">
            <a:solidFill>
              <a:srgbClr val="08425A"/>
            </a:solidFill>
            <a:prstDash val="solid"/>
            <a:round/>
            <a:headEnd type="none" w="med" len="med"/>
            <a:tailEnd type="none" w="med" len="med"/>
          </a:ln>
        </p:spPr>
      </p:cxnSp>
      <p:sp>
        <p:nvSpPr>
          <p:cNvPr id="68" name="Google Shape;68;p13"/>
          <p:cNvSpPr txBox="1"/>
          <p:nvPr/>
        </p:nvSpPr>
        <p:spPr>
          <a:xfrm>
            <a:off x="840625" y="2797700"/>
            <a:ext cx="4151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Helvetica Neue Light"/>
                <a:ea typeface="Helvetica Neue Light"/>
                <a:cs typeface="Helvetica Neue Light"/>
                <a:sym typeface="Helvetica Neue Light"/>
              </a:rPr>
              <a:t>Multidisciplinary project OASIS</a:t>
            </a:r>
            <a:endParaRPr>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cxnSp>
        <p:nvCxnSpPr>
          <p:cNvPr id="251" name="Google Shape;251;p22"/>
          <p:cNvCxnSpPr>
            <a:stCxn id="252" idx="3"/>
            <a:endCxn id="253" idx="2"/>
          </p:cNvCxnSpPr>
          <p:nvPr/>
        </p:nvCxnSpPr>
        <p:spPr>
          <a:xfrm>
            <a:off x="3926050" y="668650"/>
            <a:ext cx="7111200" cy="0"/>
          </a:xfrm>
          <a:prstGeom prst="straightConnector1">
            <a:avLst/>
          </a:prstGeom>
          <a:noFill/>
          <a:ln w="38100" cap="flat" cmpd="sng">
            <a:solidFill>
              <a:srgbClr val="5682D1"/>
            </a:solidFill>
            <a:prstDash val="solid"/>
            <a:round/>
            <a:headEnd type="none" w="med" len="med"/>
            <a:tailEnd type="none" w="med" len="med"/>
          </a:ln>
        </p:spPr>
      </p:cxnSp>
      <p:sp>
        <p:nvSpPr>
          <p:cNvPr id="252" name="Google Shape;252;p22"/>
          <p:cNvSpPr txBox="1"/>
          <p:nvPr/>
        </p:nvSpPr>
        <p:spPr>
          <a:xfrm>
            <a:off x="688750" y="314650"/>
            <a:ext cx="3237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Grid Creation</a:t>
            </a:r>
            <a:endParaRPr sz="4000">
              <a:solidFill>
                <a:srgbClr val="283134"/>
              </a:solidFill>
              <a:latin typeface="Helvetica Neue"/>
              <a:ea typeface="Helvetica Neue"/>
              <a:cs typeface="Helvetica Neue"/>
              <a:sym typeface="Helvetica Neue"/>
            </a:endParaRPr>
          </a:p>
        </p:txBody>
      </p:sp>
      <p:sp>
        <p:nvSpPr>
          <p:cNvPr id="253" name="Google Shape;253;p22"/>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pic>
        <p:nvPicPr>
          <p:cNvPr id="254" name="Google Shape;254;p22"/>
          <p:cNvPicPr preferRelativeResize="0"/>
          <p:nvPr/>
        </p:nvPicPr>
        <p:blipFill>
          <a:blip r:embed="rId3">
            <a:alphaModFix/>
          </a:blip>
          <a:stretch>
            <a:fillRect/>
          </a:stretch>
        </p:blipFill>
        <p:spPr>
          <a:xfrm>
            <a:off x="5873676" y="1372250"/>
            <a:ext cx="5514501" cy="4845383"/>
          </a:xfrm>
          <a:prstGeom prst="rect">
            <a:avLst/>
          </a:prstGeom>
          <a:noFill/>
          <a:ln>
            <a:noFill/>
          </a:ln>
        </p:spPr>
      </p:pic>
      <p:sp>
        <p:nvSpPr>
          <p:cNvPr id="255" name="Google Shape;255;p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10</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256" name="Google Shape;256;p22"/>
          <p:cNvSpPr txBox="1"/>
          <p:nvPr/>
        </p:nvSpPr>
        <p:spPr>
          <a:xfrm>
            <a:off x="13959375" y="1071000"/>
            <a:ext cx="4891200" cy="47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Helvetica Neue"/>
                <a:ea typeface="Helvetica Neue"/>
                <a:cs typeface="Helvetica Neue"/>
                <a:sym typeface="Helvetica Neue"/>
              </a:rPr>
              <a:t>Hexagonal cells</a:t>
            </a:r>
            <a:endParaRPr sz="2000" b="1">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Avoid right angles</a:t>
            </a:r>
            <a:r>
              <a:rPr lang="en-GB" sz="2000">
                <a:solidFill>
                  <a:schemeClr val="dk1"/>
                </a:solidFill>
                <a:latin typeface="Helvetica Neue"/>
                <a:ea typeface="Helvetica Neue"/>
                <a:cs typeface="Helvetica Neue"/>
                <a:sym typeface="Helvetica Neue"/>
              </a:rPr>
              <a:t> </a:t>
            </a:r>
            <a:r>
              <a:rPr lang="en-GB" sz="2000">
                <a:solidFill>
                  <a:schemeClr val="dk1"/>
                </a:solidFill>
                <a:highlight>
                  <a:srgbClr val="FFFFFF"/>
                </a:highlight>
                <a:latin typeface="Helvetica Neue"/>
                <a:ea typeface="Helvetica Neue"/>
                <a:cs typeface="Helvetica Neue"/>
                <a:sym typeface="Helvetica Neue"/>
              </a:rPr>
              <a:t>and more natural boundaries for analysis.</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More accurate representation of interconnected areas within the city.</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Less distortion over large areas.</a:t>
            </a:r>
            <a:endParaRPr sz="2000">
              <a:solidFill>
                <a:schemeClr val="dk1"/>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2000" b="1">
                <a:solidFill>
                  <a:schemeClr val="dk1"/>
                </a:solidFill>
                <a:highlight>
                  <a:srgbClr val="FFFFFF"/>
                </a:highlight>
                <a:latin typeface="Helvetica Neue"/>
                <a:ea typeface="Helvetica Neue"/>
                <a:cs typeface="Helvetica Neue"/>
                <a:sym typeface="Helvetica Neue"/>
              </a:rPr>
              <a:t>H8 framework</a:t>
            </a:r>
            <a:endParaRPr sz="2000" b="1">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Balanced trade-off between detail and computation efficiency.</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The average hexagon</a:t>
            </a:r>
            <a:r>
              <a:rPr lang="en-GB" sz="2000">
                <a:solidFill>
                  <a:schemeClr val="dk1"/>
                </a:solidFill>
                <a:latin typeface="Helvetica Neue"/>
                <a:ea typeface="Helvetica Neue"/>
                <a:cs typeface="Helvetica Neue"/>
                <a:sym typeface="Helvetica Neue"/>
              </a:rPr>
              <a:t> </a:t>
            </a:r>
            <a:r>
              <a:rPr lang="en-GB" sz="2000">
                <a:solidFill>
                  <a:schemeClr val="dk1"/>
                </a:solidFill>
                <a:highlight>
                  <a:srgbClr val="FFFFFF"/>
                </a:highlight>
                <a:latin typeface="Helvetica Neue"/>
                <a:ea typeface="Helvetica Neue"/>
                <a:cs typeface="Helvetica Neue"/>
                <a:sym typeface="Helvetica Neue"/>
              </a:rPr>
              <a:t>area, at the equator, is 0.73732 km^2.</a:t>
            </a:r>
            <a:endParaRPr sz="2000">
              <a:solidFill>
                <a:schemeClr val="dk1"/>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2000" b="1">
                <a:solidFill>
                  <a:schemeClr val="dk1"/>
                </a:solidFill>
                <a:highlight>
                  <a:srgbClr val="FFFFFF"/>
                </a:highlight>
                <a:latin typeface="Helvetica Neue"/>
                <a:ea typeface="Helvetica Neue"/>
                <a:cs typeface="Helvetica Neue"/>
                <a:sym typeface="Helvetica Neue"/>
              </a:rPr>
              <a:t>Traffic distribution</a:t>
            </a:r>
            <a:endParaRPr sz="2000" b="1">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On the right is depicted the distribution of the traffic points in each hexagon in Madrid.</a:t>
            </a:r>
            <a:endParaRPr sz="2000">
              <a:solidFill>
                <a:schemeClr val="dk1"/>
              </a:solidFill>
              <a:highlight>
                <a:srgbClr val="FFFFFF"/>
              </a:highlight>
              <a:latin typeface="Helvetica Neue"/>
              <a:ea typeface="Helvetica Neue"/>
              <a:cs typeface="Helvetica Neue"/>
              <a:sym typeface="Helvetica Neue"/>
            </a:endParaRPr>
          </a:p>
        </p:txBody>
      </p:sp>
      <p:sp>
        <p:nvSpPr>
          <p:cNvPr id="257" name="Google Shape;257;p22"/>
          <p:cNvSpPr/>
          <p:nvPr/>
        </p:nvSpPr>
        <p:spPr>
          <a:xfrm>
            <a:off x="1428950" y="1654486"/>
            <a:ext cx="3591000" cy="1624200"/>
          </a:xfrm>
          <a:prstGeom prst="roundRect">
            <a:avLst>
              <a:gd name="adj" fmla="val 16667"/>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000" b="1">
                <a:solidFill>
                  <a:schemeClr val="dk1"/>
                </a:solidFill>
                <a:latin typeface="Helvetica Neue"/>
                <a:ea typeface="Helvetica Neue"/>
                <a:cs typeface="Helvetica Neue"/>
                <a:sym typeface="Helvetica Neue"/>
              </a:rPr>
              <a:t>Hexagonal cells</a:t>
            </a:r>
            <a:endParaRPr sz="2000" b="1">
              <a:solidFill>
                <a:schemeClr val="dk1"/>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Avoid right angles</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More accurate</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Less distortion </a:t>
            </a:r>
            <a:endParaRPr sz="2000">
              <a:solidFill>
                <a:schemeClr val="dk1"/>
              </a:solidFill>
              <a:highlight>
                <a:srgbClr val="FFFFFF"/>
              </a:highlight>
              <a:latin typeface="Helvetica Neue"/>
              <a:ea typeface="Helvetica Neue"/>
              <a:cs typeface="Helvetica Neue"/>
              <a:sym typeface="Helvetica Neue"/>
            </a:endParaRPr>
          </a:p>
        </p:txBody>
      </p:sp>
      <p:cxnSp>
        <p:nvCxnSpPr>
          <p:cNvPr id="258" name="Google Shape;258;p22"/>
          <p:cNvCxnSpPr/>
          <p:nvPr/>
        </p:nvCxnSpPr>
        <p:spPr>
          <a:xfrm>
            <a:off x="914459" y="3789850"/>
            <a:ext cx="4620000" cy="10200"/>
          </a:xfrm>
          <a:prstGeom prst="straightConnector1">
            <a:avLst/>
          </a:prstGeom>
          <a:noFill/>
          <a:ln w="28575" cap="flat" cmpd="sng">
            <a:solidFill>
              <a:srgbClr val="461F4B"/>
            </a:solidFill>
            <a:prstDash val="dot"/>
            <a:round/>
            <a:headEnd type="none" w="med" len="med"/>
            <a:tailEnd type="none" w="med" len="med"/>
          </a:ln>
        </p:spPr>
      </p:cxnSp>
      <p:sp>
        <p:nvSpPr>
          <p:cNvPr id="259" name="Google Shape;259;p22"/>
          <p:cNvSpPr/>
          <p:nvPr/>
        </p:nvSpPr>
        <p:spPr>
          <a:xfrm>
            <a:off x="1394726" y="4311211"/>
            <a:ext cx="3591000" cy="1624200"/>
          </a:xfrm>
          <a:prstGeom prst="roundRect">
            <a:avLst>
              <a:gd name="adj" fmla="val 16667"/>
            </a:avLst>
          </a:prstGeom>
          <a:noFill/>
          <a:ln w="38100" cap="flat" cmpd="sng">
            <a:solidFill>
              <a:srgbClr val="7CC7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dk1"/>
              </a:solidFill>
              <a:highlight>
                <a:srgbClr val="FFFFFF"/>
              </a:highlight>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2000" b="1">
                <a:solidFill>
                  <a:schemeClr val="dk1"/>
                </a:solidFill>
                <a:highlight>
                  <a:srgbClr val="FFFFFF"/>
                </a:highlight>
                <a:latin typeface="Helvetica Neue"/>
                <a:ea typeface="Helvetica Neue"/>
                <a:cs typeface="Helvetica Neue"/>
                <a:sym typeface="Helvetica Neue"/>
              </a:rPr>
              <a:t>H8 framework</a:t>
            </a:r>
            <a:endParaRPr sz="2000" b="1">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Balanced trade-off </a:t>
            </a:r>
            <a:endParaRPr sz="2000">
              <a:solidFill>
                <a:schemeClr val="dk1"/>
              </a:solidFill>
              <a:highlight>
                <a:srgbClr val="FFFFFF"/>
              </a:highlight>
              <a:latin typeface="Helvetica Neue"/>
              <a:ea typeface="Helvetica Neue"/>
              <a:cs typeface="Helvetica Neue"/>
              <a:sym typeface="Helvetica Neue"/>
            </a:endParaRPr>
          </a:p>
          <a:p>
            <a:pPr marL="457200" lvl="0" indent="-355600" algn="l" rtl="0">
              <a:spcBef>
                <a:spcPts val="0"/>
              </a:spcBef>
              <a:spcAft>
                <a:spcPts val="0"/>
              </a:spcAft>
              <a:buClr>
                <a:schemeClr val="dk1"/>
              </a:buClr>
              <a:buSzPts val="2000"/>
              <a:buFont typeface="Helvetica Neue"/>
              <a:buChar char="●"/>
            </a:pPr>
            <a:r>
              <a:rPr lang="en-GB" sz="2000">
                <a:solidFill>
                  <a:schemeClr val="dk1"/>
                </a:solidFill>
                <a:highlight>
                  <a:srgbClr val="FFFFFF"/>
                </a:highlight>
                <a:latin typeface="Helvetica Neue"/>
                <a:ea typeface="Helvetica Neue"/>
                <a:cs typeface="Helvetica Neue"/>
                <a:sym typeface="Helvetica Neue"/>
              </a:rPr>
              <a:t>Fixed area for each hexagon</a:t>
            </a:r>
            <a:endParaRPr sz="2000">
              <a:solidFill>
                <a:schemeClr val="dk1"/>
              </a:solidFill>
              <a:highlight>
                <a:srgbClr val="FFFFFF"/>
              </a:highlight>
              <a:latin typeface="Helvetica Neue"/>
              <a:ea typeface="Helvetica Neue"/>
              <a:cs typeface="Helvetica Neue"/>
              <a:sym typeface="Helvetica Neue"/>
            </a:endParaRPr>
          </a:p>
          <a:p>
            <a:pPr marL="0" lvl="0" indent="0" algn="ctr" rtl="0">
              <a:spcBef>
                <a:spcPts val="0"/>
              </a:spcBef>
              <a:spcAft>
                <a:spcPts val="0"/>
              </a:spcAft>
              <a:buNone/>
            </a:pP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2E7DBA"/>
            </a:gs>
            <a:gs pos="50000">
              <a:srgbClr val="2AA2DD"/>
            </a:gs>
            <a:gs pos="100000">
              <a:srgbClr val="57B478"/>
            </a:gs>
          </a:gsLst>
          <a:path path="circle">
            <a:fillToRect r="100000" b="100000"/>
          </a:path>
          <a:tileRect l="-100000" t="-100000"/>
        </a:gradFill>
        <a:effectLst/>
      </p:bgPr>
    </p:bg>
    <p:spTree>
      <p:nvGrpSpPr>
        <p:cNvPr id="1" name="Shape 263"/>
        <p:cNvGrpSpPr/>
        <p:nvPr/>
      </p:nvGrpSpPr>
      <p:grpSpPr>
        <a:xfrm>
          <a:off x="0" y="0"/>
          <a:ext cx="0" cy="0"/>
          <a:chOff x="0" y="0"/>
          <a:chExt cx="0" cy="0"/>
        </a:xfrm>
      </p:grpSpPr>
      <p:grpSp>
        <p:nvGrpSpPr>
          <p:cNvPr id="264" name="Google Shape;264;p23"/>
          <p:cNvGrpSpPr/>
          <p:nvPr/>
        </p:nvGrpSpPr>
        <p:grpSpPr>
          <a:xfrm rot="-1970757">
            <a:off x="6865239" y="-478670"/>
            <a:ext cx="8644880" cy="8217978"/>
            <a:chOff x="5915441" y="-1116741"/>
            <a:chExt cx="10531960" cy="10553305"/>
          </a:xfrm>
        </p:grpSpPr>
        <p:pic>
          <p:nvPicPr>
            <p:cNvPr id="265" name="Google Shape;265;p23"/>
            <p:cNvPicPr preferRelativeResize="0"/>
            <p:nvPr/>
          </p:nvPicPr>
          <p:blipFill>
            <a:blip r:embed="rId3">
              <a:alphaModFix/>
            </a:blip>
            <a:stretch>
              <a:fillRect/>
            </a:stretch>
          </p:blipFill>
          <p:spPr>
            <a:xfrm rot="2772232">
              <a:off x="7271827" y="571555"/>
              <a:ext cx="7266488" cy="6857998"/>
            </a:xfrm>
            <a:prstGeom prst="rect">
              <a:avLst/>
            </a:prstGeom>
            <a:noFill/>
            <a:ln>
              <a:noFill/>
            </a:ln>
          </p:spPr>
        </p:pic>
        <p:pic>
          <p:nvPicPr>
            <p:cNvPr id="266" name="Google Shape;266;p23"/>
            <p:cNvPicPr preferRelativeResize="0"/>
            <p:nvPr/>
          </p:nvPicPr>
          <p:blipFill>
            <a:blip r:embed="rId4">
              <a:alphaModFix/>
            </a:blip>
            <a:stretch>
              <a:fillRect/>
            </a:stretch>
          </p:blipFill>
          <p:spPr>
            <a:xfrm rot="2772233">
              <a:off x="7273620" y="611299"/>
              <a:ext cx="7815602" cy="7097224"/>
            </a:xfrm>
            <a:prstGeom prst="rect">
              <a:avLst/>
            </a:prstGeom>
            <a:noFill/>
            <a:ln>
              <a:noFill/>
            </a:ln>
          </p:spPr>
        </p:pic>
      </p:grpSp>
      <p:sp>
        <p:nvSpPr>
          <p:cNvPr id="267" name="Google Shape;267;p23"/>
          <p:cNvSpPr txBox="1">
            <a:spLocks noGrp="1"/>
          </p:cNvSpPr>
          <p:nvPr>
            <p:ph type="ctrTitle"/>
          </p:nvPr>
        </p:nvSpPr>
        <p:spPr>
          <a:xfrm>
            <a:off x="-3661100" y="139695"/>
            <a:ext cx="11360700" cy="1138800"/>
          </a:xfrm>
          <a:prstGeom prst="rect">
            <a:avLst/>
          </a:prstGeom>
        </p:spPr>
        <p:txBody>
          <a:bodyPr spcFirstLastPara="1" wrap="square" lIns="121900" tIns="121900" rIns="121900" bIns="121900" anchor="b" anchorCtr="0">
            <a:normAutofit fontScale="90000"/>
          </a:bodyPr>
          <a:lstStyle/>
          <a:p>
            <a:pPr marL="0" lvl="0" indent="0" algn="ctr" rtl="0">
              <a:spcBef>
                <a:spcPts val="0"/>
              </a:spcBef>
              <a:spcAft>
                <a:spcPts val="0"/>
              </a:spcAft>
              <a:buNone/>
            </a:pPr>
            <a:r>
              <a:rPr lang="en-GB" sz="6200">
                <a:solidFill>
                  <a:schemeClr val="lt1"/>
                </a:solidFill>
                <a:latin typeface="Helvetica Neue Light"/>
                <a:ea typeface="Helvetica Neue Light"/>
                <a:cs typeface="Helvetica Neue Light"/>
                <a:sym typeface="Helvetica Neue Light"/>
              </a:rPr>
              <a:t>The </a:t>
            </a:r>
            <a:r>
              <a:rPr lang="en-GB" sz="6200">
                <a:solidFill>
                  <a:schemeClr val="lt1"/>
                </a:solidFill>
                <a:latin typeface="Helvetica Neue"/>
                <a:ea typeface="Helvetica Neue"/>
                <a:cs typeface="Helvetica Neue"/>
                <a:sym typeface="Helvetica Neue"/>
              </a:rPr>
              <a:t>Model</a:t>
            </a:r>
            <a:endParaRPr sz="6200">
              <a:solidFill>
                <a:schemeClr val="lt1"/>
              </a:solidFill>
              <a:latin typeface="Helvetica Neue"/>
              <a:ea typeface="Helvetica Neue"/>
              <a:cs typeface="Helvetica Neue"/>
              <a:sym typeface="Helvetica Neue"/>
            </a:endParaRPr>
          </a:p>
        </p:txBody>
      </p:sp>
      <p:sp>
        <p:nvSpPr>
          <p:cNvPr id="268" name="Google Shape;268;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bg1"/>
                </a:solidFill>
                <a:latin typeface="Arial"/>
                <a:ea typeface="Arial"/>
                <a:cs typeface="Arial"/>
                <a:sym typeface="Arial"/>
              </a:rPr>
              <a:pPr marL="0" lvl="0" indent="0" algn="r" rtl="0">
                <a:spcBef>
                  <a:spcPts val="0"/>
                </a:spcBef>
                <a:spcAft>
                  <a:spcPts val="0"/>
                </a:spcAft>
                <a:buNone/>
              </a:pPr>
              <a:t>11</a:t>
            </a:fld>
            <a:r>
              <a:rPr lang="en-GB" sz="1300">
                <a:solidFill>
                  <a:schemeClr val="bg1"/>
                </a:solidFill>
                <a:latin typeface="Arial"/>
                <a:ea typeface="Arial"/>
                <a:cs typeface="Arial"/>
                <a:sym typeface="Arial"/>
              </a:rPr>
              <a:t>/20</a:t>
            </a:r>
          </a:p>
        </p:txBody>
      </p:sp>
      <p:cxnSp>
        <p:nvCxnSpPr>
          <p:cNvPr id="269" name="Google Shape;269;p23"/>
          <p:cNvCxnSpPr/>
          <p:nvPr/>
        </p:nvCxnSpPr>
        <p:spPr>
          <a:xfrm>
            <a:off x="1816100" y="1151600"/>
            <a:ext cx="1841700" cy="0"/>
          </a:xfrm>
          <a:prstGeom prst="straightConnector1">
            <a:avLst/>
          </a:prstGeom>
          <a:noFill/>
          <a:ln w="38100" cap="flat" cmpd="sng">
            <a:solidFill>
              <a:schemeClr val="lt1"/>
            </a:solidFill>
            <a:prstDash val="solid"/>
            <a:round/>
            <a:headEnd type="none" w="med" len="med"/>
            <a:tailEnd type="none" w="med" len="med"/>
          </a:ln>
        </p:spPr>
      </p:cxnSp>
      <p:pic>
        <p:nvPicPr>
          <p:cNvPr id="270" name="Google Shape;270;p23"/>
          <p:cNvPicPr preferRelativeResize="0"/>
          <p:nvPr/>
        </p:nvPicPr>
        <p:blipFill rotWithShape="1">
          <a:blip r:embed="rId5">
            <a:alphaModFix/>
          </a:blip>
          <a:srcRect l="18671" r="28435"/>
          <a:stretch/>
        </p:blipFill>
        <p:spPr>
          <a:xfrm>
            <a:off x="-5999850" y="255338"/>
            <a:ext cx="3588076" cy="907525"/>
          </a:xfrm>
          <a:prstGeom prst="rect">
            <a:avLst/>
          </a:prstGeom>
          <a:noFill/>
          <a:ln>
            <a:noFill/>
          </a:ln>
        </p:spPr>
      </p:pic>
      <p:cxnSp>
        <p:nvCxnSpPr>
          <p:cNvPr id="271" name="Google Shape;271;p23"/>
          <p:cNvCxnSpPr/>
          <p:nvPr/>
        </p:nvCxnSpPr>
        <p:spPr>
          <a:xfrm flipH="1">
            <a:off x="2467375" y="2218150"/>
            <a:ext cx="14400" cy="3195600"/>
          </a:xfrm>
          <a:prstGeom prst="straightConnector1">
            <a:avLst/>
          </a:prstGeom>
          <a:noFill/>
          <a:ln w="38100" cap="flat" cmpd="sng">
            <a:solidFill>
              <a:srgbClr val="F3F3F3"/>
            </a:solidFill>
            <a:prstDash val="dash"/>
            <a:round/>
            <a:headEnd type="none" w="med" len="med"/>
            <a:tailEnd type="oval" w="med" len="med"/>
          </a:ln>
        </p:spPr>
      </p:cxnSp>
      <p:cxnSp>
        <p:nvCxnSpPr>
          <p:cNvPr id="272" name="Google Shape;272;p23"/>
          <p:cNvCxnSpPr/>
          <p:nvPr/>
        </p:nvCxnSpPr>
        <p:spPr>
          <a:xfrm>
            <a:off x="3797175" y="2218150"/>
            <a:ext cx="20100" cy="495900"/>
          </a:xfrm>
          <a:prstGeom prst="straightConnector1">
            <a:avLst/>
          </a:prstGeom>
          <a:noFill/>
          <a:ln w="38100" cap="flat" cmpd="sng">
            <a:solidFill>
              <a:srgbClr val="F3F3F3"/>
            </a:solidFill>
            <a:prstDash val="dash"/>
            <a:round/>
            <a:headEnd type="none" w="med" len="med"/>
            <a:tailEnd type="oval" w="med" len="med"/>
          </a:ln>
        </p:spPr>
      </p:cxnSp>
      <p:cxnSp>
        <p:nvCxnSpPr>
          <p:cNvPr id="273" name="Google Shape;273;p23"/>
          <p:cNvCxnSpPr/>
          <p:nvPr/>
        </p:nvCxnSpPr>
        <p:spPr>
          <a:xfrm>
            <a:off x="5112575" y="2218150"/>
            <a:ext cx="34500" cy="3174900"/>
          </a:xfrm>
          <a:prstGeom prst="straightConnector1">
            <a:avLst/>
          </a:prstGeom>
          <a:noFill/>
          <a:ln w="38100" cap="flat" cmpd="sng">
            <a:solidFill>
              <a:srgbClr val="F3F3F3"/>
            </a:solidFill>
            <a:prstDash val="dash"/>
            <a:round/>
            <a:headEnd type="none" w="med" len="med"/>
            <a:tailEnd type="oval" w="med" len="med"/>
          </a:ln>
        </p:spPr>
      </p:cxnSp>
      <p:sp>
        <p:nvSpPr>
          <p:cNvPr id="274" name="Google Shape;274;p23"/>
          <p:cNvSpPr txBox="1"/>
          <p:nvPr/>
        </p:nvSpPr>
        <p:spPr>
          <a:xfrm>
            <a:off x="302000" y="4000150"/>
            <a:ext cx="2080500" cy="1443955"/>
          </a:xfrm>
          <a:prstGeom prst="rect">
            <a:avLst/>
          </a:prstGeom>
          <a:noFill/>
          <a:ln>
            <a:noFill/>
          </a:ln>
        </p:spPr>
        <p:txBody>
          <a:bodyPr spcFirstLastPara="1" wrap="square" lIns="91425" tIns="91425" rIns="91425" bIns="91425" anchor="t" anchorCtr="0">
            <a:spAutoFit/>
          </a:bodyPr>
          <a:lstStyle/>
          <a:p>
            <a:pPr marL="0" lvl="0" indent="0" algn="r" rtl="0">
              <a:spcBef>
                <a:spcPts val="300"/>
              </a:spcBef>
              <a:spcAft>
                <a:spcPts val="0"/>
              </a:spcAft>
              <a:buNone/>
            </a:pPr>
            <a:r>
              <a:rPr lang="en-GB" sz="1900">
                <a:solidFill>
                  <a:schemeClr val="lt1"/>
                </a:solidFill>
                <a:latin typeface="Helvetica Neue Light"/>
                <a:ea typeface="Helvetica Neue Light"/>
                <a:cs typeface="Helvetica Neue Light"/>
                <a:sym typeface="Helvetica Neue Light"/>
              </a:rPr>
              <a:t>Remaining Demand in cell j</a:t>
            </a:r>
            <a:endParaRPr sz="1900">
              <a:solidFill>
                <a:schemeClr val="lt1"/>
              </a:solidFill>
              <a:latin typeface="Helvetica Neue Light"/>
              <a:ea typeface="Helvetica Neue Light"/>
              <a:cs typeface="Helvetica Neue Light"/>
              <a:sym typeface="Helvetica Neue Light"/>
            </a:endParaRPr>
          </a:p>
          <a:p>
            <a:pPr marL="0" lvl="0" indent="0" algn="r" rtl="0">
              <a:spcBef>
                <a:spcPts val="300"/>
              </a:spcBef>
              <a:spcAft>
                <a:spcPts val="100"/>
              </a:spcAft>
              <a:buNone/>
            </a:pPr>
            <a:r>
              <a:rPr lang="en-GB" sz="1900" b="1">
                <a:solidFill>
                  <a:schemeClr val="lt1"/>
                </a:solidFill>
                <a:latin typeface="Helvetica Neue"/>
                <a:ea typeface="Helvetica Neue"/>
                <a:cs typeface="Helvetica Neue"/>
                <a:sym typeface="Helvetica Neue"/>
              </a:rPr>
              <a:t>Existing EV charger data</a:t>
            </a:r>
            <a:endParaRPr sz="1900" b="1">
              <a:solidFill>
                <a:schemeClr val="lt1"/>
              </a:solidFill>
              <a:latin typeface="Helvetica Neue"/>
              <a:ea typeface="Helvetica Neue"/>
              <a:cs typeface="Helvetica Neue"/>
              <a:sym typeface="Helvetica Neue"/>
            </a:endParaRPr>
          </a:p>
        </p:txBody>
      </p:sp>
      <p:sp>
        <p:nvSpPr>
          <p:cNvPr id="275" name="Google Shape;275;p23"/>
          <p:cNvSpPr txBox="1"/>
          <p:nvPr/>
        </p:nvSpPr>
        <p:spPr>
          <a:xfrm>
            <a:off x="3450013" y="2698863"/>
            <a:ext cx="1746878" cy="1482427"/>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1900">
                <a:solidFill>
                  <a:schemeClr val="lt1"/>
                </a:solidFill>
                <a:latin typeface="Helvetica Neue Light"/>
                <a:ea typeface="Helvetica Neue Light"/>
                <a:cs typeface="Helvetica Neue Light"/>
                <a:sym typeface="Helvetica Neue Light"/>
              </a:rPr>
              <a:t>Place EV charger in j?</a:t>
            </a:r>
            <a:endParaRPr sz="1900">
              <a:solidFill>
                <a:schemeClr val="lt1"/>
              </a:solidFill>
              <a:latin typeface="Helvetica Neue Light"/>
              <a:ea typeface="Helvetica Neue Light"/>
              <a:cs typeface="Helvetica Neue Light"/>
              <a:sym typeface="Helvetica Neue Light"/>
            </a:endParaRPr>
          </a:p>
          <a:p>
            <a:pPr marL="0" lvl="0" indent="0" algn="l" rtl="0">
              <a:spcBef>
                <a:spcPts val="300"/>
              </a:spcBef>
              <a:spcAft>
                <a:spcPts val="0"/>
              </a:spcAft>
              <a:buNone/>
            </a:pPr>
            <a:r>
              <a:rPr lang="en-GB" sz="1900" b="1">
                <a:solidFill>
                  <a:schemeClr val="lt1"/>
                </a:solidFill>
                <a:latin typeface="Helvetica Neue"/>
                <a:ea typeface="Helvetica Neue"/>
                <a:cs typeface="Helvetica Neue"/>
                <a:sym typeface="Helvetica Neue"/>
              </a:rPr>
              <a:t>1 = Yes</a:t>
            </a:r>
            <a:endParaRPr sz="1900" b="1">
              <a:solidFill>
                <a:schemeClr val="lt1"/>
              </a:solidFill>
              <a:latin typeface="Helvetica Neue"/>
              <a:ea typeface="Helvetica Neue"/>
              <a:cs typeface="Helvetica Neue"/>
              <a:sym typeface="Helvetica Neue"/>
            </a:endParaRPr>
          </a:p>
          <a:p>
            <a:pPr marL="0" lvl="0" indent="0" algn="l" rtl="0">
              <a:spcBef>
                <a:spcPts val="300"/>
              </a:spcBef>
              <a:spcAft>
                <a:spcPts val="100"/>
              </a:spcAft>
              <a:buNone/>
            </a:pPr>
            <a:r>
              <a:rPr lang="en-GB" sz="1900" b="1">
                <a:solidFill>
                  <a:schemeClr val="lt1"/>
                </a:solidFill>
                <a:latin typeface="Helvetica Neue"/>
                <a:ea typeface="Helvetica Neue"/>
                <a:cs typeface="Helvetica Neue"/>
                <a:sym typeface="Helvetica Neue"/>
              </a:rPr>
              <a:t>0 = No</a:t>
            </a:r>
            <a:endParaRPr sz="1900" b="1">
              <a:solidFill>
                <a:schemeClr val="lt1"/>
              </a:solidFill>
              <a:latin typeface="Helvetica Neue"/>
              <a:ea typeface="Helvetica Neue"/>
              <a:cs typeface="Helvetica Neue"/>
              <a:sym typeface="Helvetica Neue"/>
            </a:endParaRPr>
          </a:p>
        </p:txBody>
      </p:sp>
      <p:sp>
        <p:nvSpPr>
          <p:cNvPr id="276" name="Google Shape;276;p23"/>
          <p:cNvSpPr txBox="1"/>
          <p:nvPr/>
        </p:nvSpPr>
        <p:spPr>
          <a:xfrm>
            <a:off x="5325822" y="4450425"/>
            <a:ext cx="2341085" cy="1151567"/>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1900">
                <a:solidFill>
                  <a:schemeClr val="lt1"/>
                </a:solidFill>
                <a:latin typeface="Helvetica Neue Light"/>
                <a:ea typeface="Helvetica Neue Light"/>
                <a:cs typeface="Helvetica Neue Light"/>
                <a:sym typeface="Helvetica Neue Light"/>
              </a:rPr>
              <a:t>POI distance from j</a:t>
            </a:r>
            <a:endParaRPr sz="1900">
              <a:solidFill>
                <a:schemeClr val="lt1"/>
              </a:solidFill>
              <a:latin typeface="Helvetica Neue Light"/>
              <a:ea typeface="Helvetica Neue Light"/>
              <a:cs typeface="Helvetica Neue Light"/>
              <a:sym typeface="Helvetica Neue Light"/>
            </a:endParaRPr>
          </a:p>
          <a:p>
            <a:pPr marL="0" lvl="0" indent="0" algn="l" rtl="0">
              <a:spcBef>
                <a:spcPts val="300"/>
              </a:spcBef>
              <a:spcAft>
                <a:spcPts val="100"/>
              </a:spcAft>
              <a:buNone/>
            </a:pPr>
            <a:r>
              <a:rPr lang="en-GB" sz="1900" b="1">
                <a:solidFill>
                  <a:schemeClr val="lt1"/>
                </a:solidFill>
                <a:latin typeface="Helvetica Neue"/>
                <a:ea typeface="Helvetica Neue"/>
                <a:cs typeface="Helvetica Neue"/>
                <a:sym typeface="Helvetica Neue"/>
              </a:rPr>
              <a:t>POI weights and location data</a:t>
            </a:r>
            <a:endParaRPr sz="1900" b="1">
              <a:solidFill>
                <a:schemeClr val="lt1"/>
              </a:solidFill>
              <a:latin typeface="Helvetica Neue"/>
              <a:ea typeface="Helvetica Neue"/>
              <a:cs typeface="Helvetica Neue"/>
              <a:sym typeface="Helvetica Neue"/>
            </a:endParaRPr>
          </a:p>
        </p:txBody>
      </p:sp>
      <p:sp>
        <p:nvSpPr>
          <p:cNvPr id="277" name="Google Shape;277;p23"/>
          <p:cNvSpPr txBox="1"/>
          <p:nvPr/>
        </p:nvSpPr>
        <p:spPr>
          <a:xfrm>
            <a:off x="5685875" y="1698413"/>
            <a:ext cx="3753000" cy="477000"/>
          </a:xfrm>
          <a:prstGeom prst="rect">
            <a:avLst/>
          </a:prstGeom>
          <a:gradFill>
            <a:gsLst>
              <a:gs pos="0">
                <a:srgbClr val="2E7DBA"/>
              </a:gs>
              <a:gs pos="50000">
                <a:srgbClr val="2AA2DD"/>
              </a:gs>
              <a:gs pos="100000">
                <a:srgbClr val="57B478"/>
              </a:gs>
            </a:gsLst>
            <a:path path="circle">
              <a:fillToRect l="100000" t="100000"/>
            </a:path>
            <a:tileRect r="-100000" b="-100000"/>
          </a:gradFill>
          <a:ln w="3810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300"/>
              </a:spcBef>
              <a:spcAft>
                <a:spcPts val="100"/>
              </a:spcAft>
              <a:buNone/>
            </a:pPr>
            <a:r>
              <a:rPr lang="en-GB" sz="1900" b="1">
                <a:solidFill>
                  <a:schemeClr val="lt1"/>
                </a:solidFill>
                <a:latin typeface="Helvetica Neue"/>
                <a:ea typeface="Helvetica Neue"/>
                <a:cs typeface="Helvetica Neue"/>
                <a:sym typeface="Helvetica Neue"/>
              </a:rPr>
              <a:t>OBJECTIVE FUNCTION</a:t>
            </a:r>
            <a:endParaRPr sz="1900" b="1">
              <a:solidFill>
                <a:schemeClr val="lt1"/>
              </a:solidFill>
              <a:latin typeface="Helvetica Neue"/>
              <a:ea typeface="Helvetica Neue"/>
              <a:cs typeface="Helvetica Neue"/>
              <a:sym typeface="Helvetica Neue"/>
            </a:endParaRPr>
          </a:p>
        </p:txBody>
      </p:sp>
      <p:pic>
        <p:nvPicPr>
          <p:cNvPr id="278" name="Google Shape;278;p23"/>
          <p:cNvPicPr preferRelativeResize="0"/>
          <p:nvPr/>
        </p:nvPicPr>
        <p:blipFill>
          <a:blip r:embed="rId6">
            <a:alphaModFix/>
          </a:blip>
          <a:stretch>
            <a:fillRect/>
          </a:stretch>
        </p:blipFill>
        <p:spPr>
          <a:xfrm>
            <a:off x="540800" y="5550831"/>
            <a:ext cx="1841700" cy="703369"/>
          </a:xfrm>
          <a:prstGeom prst="rect">
            <a:avLst/>
          </a:prstGeom>
          <a:noFill/>
          <a:ln>
            <a:noFill/>
          </a:ln>
        </p:spPr>
      </p:pic>
      <p:pic>
        <p:nvPicPr>
          <p:cNvPr id="279" name="Google Shape;279;p23"/>
          <p:cNvPicPr preferRelativeResize="0"/>
          <p:nvPr/>
        </p:nvPicPr>
        <p:blipFill>
          <a:blip r:embed="rId7">
            <a:alphaModFix/>
          </a:blip>
          <a:stretch>
            <a:fillRect/>
          </a:stretch>
        </p:blipFill>
        <p:spPr>
          <a:xfrm>
            <a:off x="4884625" y="5550825"/>
            <a:ext cx="3496387" cy="703375"/>
          </a:xfrm>
          <a:prstGeom prst="rect">
            <a:avLst/>
          </a:prstGeom>
          <a:noFill/>
          <a:ln>
            <a:noFill/>
          </a:ln>
        </p:spPr>
      </p:pic>
      <p:pic>
        <p:nvPicPr>
          <p:cNvPr id="280" name="Google Shape;280;p23"/>
          <p:cNvPicPr preferRelativeResize="0"/>
          <p:nvPr/>
        </p:nvPicPr>
        <p:blipFill>
          <a:blip r:embed="rId8">
            <a:alphaModFix/>
          </a:blip>
          <a:stretch>
            <a:fillRect/>
          </a:stretch>
        </p:blipFill>
        <p:spPr>
          <a:xfrm>
            <a:off x="-5873320" y="1591800"/>
            <a:ext cx="5188215" cy="1648075"/>
          </a:xfrm>
          <a:prstGeom prst="rect">
            <a:avLst/>
          </a:prstGeom>
          <a:noFill/>
          <a:ln>
            <a:noFill/>
          </a:ln>
        </p:spPr>
      </p:pic>
      <p:pic>
        <p:nvPicPr>
          <p:cNvPr id="281" name="Google Shape;281;p23"/>
          <p:cNvPicPr preferRelativeResize="0"/>
          <p:nvPr/>
        </p:nvPicPr>
        <p:blipFill>
          <a:blip r:embed="rId9">
            <a:alphaModFix/>
          </a:blip>
          <a:stretch>
            <a:fillRect/>
          </a:stretch>
        </p:blipFill>
        <p:spPr>
          <a:xfrm>
            <a:off x="892113" y="1386724"/>
            <a:ext cx="4604170" cy="1100400"/>
          </a:xfrm>
          <a:prstGeom prst="rect">
            <a:avLst/>
          </a:prstGeom>
          <a:noFill/>
          <a:ln>
            <a:noFill/>
          </a:ln>
        </p:spPr>
      </p:pic>
      <p:cxnSp>
        <p:nvCxnSpPr>
          <p:cNvPr id="282" name="Google Shape;282;p23"/>
          <p:cNvCxnSpPr/>
          <p:nvPr/>
        </p:nvCxnSpPr>
        <p:spPr>
          <a:xfrm flipH="1">
            <a:off x="3142475" y="2218150"/>
            <a:ext cx="4200" cy="2303100"/>
          </a:xfrm>
          <a:prstGeom prst="straightConnector1">
            <a:avLst/>
          </a:prstGeom>
          <a:noFill/>
          <a:ln w="38100" cap="flat" cmpd="sng">
            <a:solidFill>
              <a:srgbClr val="F3F3F3"/>
            </a:solidFill>
            <a:prstDash val="dash"/>
            <a:round/>
            <a:headEnd type="none" w="med" len="med"/>
            <a:tailEnd type="oval" w="med" len="med"/>
          </a:ln>
        </p:spPr>
      </p:cxnSp>
      <p:sp>
        <p:nvSpPr>
          <p:cNvPr id="283" name="Google Shape;283;p23"/>
          <p:cNvSpPr txBox="1"/>
          <p:nvPr/>
        </p:nvSpPr>
        <p:spPr>
          <a:xfrm>
            <a:off x="3273626" y="4342225"/>
            <a:ext cx="1751078" cy="1113095"/>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100"/>
              </a:spcAft>
              <a:buNone/>
            </a:pPr>
            <a:r>
              <a:rPr lang="en-GB" sz="1900">
                <a:solidFill>
                  <a:schemeClr val="lt1"/>
                </a:solidFill>
                <a:latin typeface="Helvetica Neue Light"/>
                <a:ea typeface="Helvetica Neue Light"/>
                <a:cs typeface="Helvetica Neue Light"/>
                <a:sym typeface="Helvetica Neue Light"/>
              </a:rPr>
              <a:t>The </a:t>
            </a:r>
            <a:r>
              <a:rPr lang="en-GB" sz="1900" b="1">
                <a:solidFill>
                  <a:schemeClr val="lt1"/>
                </a:solidFill>
                <a:latin typeface="Helvetica Neue"/>
                <a:ea typeface="Helvetica Neue"/>
                <a:cs typeface="Helvetica Neue"/>
                <a:sym typeface="Helvetica Neue"/>
              </a:rPr>
              <a:t>“Congestion Index”</a:t>
            </a:r>
            <a:endParaRPr sz="1900" b="1">
              <a:solidFill>
                <a:schemeClr val="l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4"/>
          <p:cNvPicPr preferRelativeResize="0"/>
          <p:nvPr/>
        </p:nvPicPr>
        <p:blipFill>
          <a:blip r:embed="rId3">
            <a:alphaModFix amt="87000"/>
          </a:blip>
          <a:stretch>
            <a:fillRect/>
          </a:stretch>
        </p:blipFill>
        <p:spPr>
          <a:xfrm>
            <a:off x="8945713" y="5413275"/>
            <a:ext cx="1047900" cy="545814"/>
          </a:xfrm>
          <a:prstGeom prst="rect">
            <a:avLst/>
          </a:prstGeom>
          <a:noFill/>
          <a:ln>
            <a:noFill/>
          </a:ln>
        </p:spPr>
      </p:pic>
      <p:pic>
        <p:nvPicPr>
          <p:cNvPr id="289" name="Google Shape;289;p24"/>
          <p:cNvPicPr preferRelativeResize="0"/>
          <p:nvPr/>
        </p:nvPicPr>
        <p:blipFill>
          <a:blip r:embed="rId4">
            <a:alphaModFix/>
          </a:blip>
          <a:stretch>
            <a:fillRect/>
          </a:stretch>
        </p:blipFill>
        <p:spPr>
          <a:xfrm>
            <a:off x="15738329" y="5819025"/>
            <a:ext cx="2432159" cy="1824125"/>
          </a:xfrm>
          <a:prstGeom prst="rect">
            <a:avLst/>
          </a:prstGeom>
          <a:noFill/>
          <a:ln>
            <a:noFill/>
          </a:ln>
        </p:spPr>
      </p:pic>
      <p:sp>
        <p:nvSpPr>
          <p:cNvPr id="290" name="Google Shape;290;p24"/>
          <p:cNvSpPr/>
          <p:nvPr/>
        </p:nvSpPr>
        <p:spPr>
          <a:xfrm>
            <a:off x="-6114975" y="3884925"/>
            <a:ext cx="1243200" cy="1131000"/>
          </a:xfrm>
          <a:prstGeom prst="pentagon">
            <a:avLst>
              <a:gd name="hf" fmla="val 105146"/>
              <a:gd name="vf" fmla="val 11055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1" name="Google Shape;291;p24"/>
          <p:cNvPicPr preferRelativeResize="0"/>
          <p:nvPr/>
        </p:nvPicPr>
        <p:blipFill>
          <a:blip r:embed="rId5">
            <a:alphaModFix/>
          </a:blip>
          <a:stretch>
            <a:fillRect/>
          </a:stretch>
        </p:blipFill>
        <p:spPr>
          <a:xfrm>
            <a:off x="18924250" y="2503500"/>
            <a:ext cx="3257550" cy="2419350"/>
          </a:xfrm>
          <a:prstGeom prst="rect">
            <a:avLst/>
          </a:prstGeom>
          <a:noFill/>
          <a:ln>
            <a:noFill/>
          </a:ln>
        </p:spPr>
      </p:pic>
      <p:pic>
        <p:nvPicPr>
          <p:cNvPr id="292" name="Google Shape;292;p24"/>
          <p:cNvPicPr preferRelativeResize="0"/>
          <p:nvPr/>
        </p:nvPicPr>
        <p:blipFill>
          <a:blip r:embed="rId6">
            <a:alphaModFix/>
          </a:blip>
          <a:stretch>
            <a:fillRect/>
          </a:stretch>
        </p:blipFill>
        <p:spPr>
          <a:xfrm>
            <a:off x="17632600" y="-325825"/>
            <a:ext cx="3429000" cy="3429000"/>
          </a:xfrm>
          <a:prstGeom prst="rect">
            <a:avLst/>
          </a:prstGeom>
          <a:noFill/>
          <a:ln>
            <a:noFill/>
          </a:ln>
        </p:spPr>
      </p:pic>
      <p:pic>
        <p:nvPicPr>
          <p:cNvPr id="293" name="Google Shape;293;p24"/>
          <p:cNvPicPr preferRelativeResize="0"/>
          <p:nvPr/>
        </p:nvPicPr>
        <p:blipFill rotWithShape="1">
          <a:blip r:embed="rId7">
            <a:alphaModFix/>
          </a:blip>
          <a:srcRect l="6660" t="-6659" r="-6660" b="18576"/>
          <a:stretch/>
        </p:blipFill>
        <p:spPr>
          <a:xfrm>
            <a:off x="18772050" y="4940600"/>
            <a:ext cx="2289550" cy="2016626"/>
          </a:xfrm>
          <a:prstGeom prst="rect">
            <a:avLst/>
          </a:prstGeom>
          <a:noFill/>
          <a:ln>
            <a:noFill/>
          </a:ln>
        </p:spPr>
      </p:pic>
      <p:cxnSp>
        <p:nvCxnSpPr>
          <p:cNvPr id="294" name="Google Shape;294;p24"/>
          <p:cNvCxnSpPr>
            <a:stCxn id="295" idx="3"/>
            <a:endCxn id="296"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295" name="Google Shape;295;p24"/>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Innovative Approach</a:t>
            </a:r>
            <a:endParaRPr sz="4000">
              <a:solidFill>
                <a:srgbClr val="283134"/>
              </a:solidFill>
              <a:latin typeface="Helvetica Neue Light"/>
              <a:ea typeface="Helvetica Neue Light"/>
              <a:cs typeface="Helvetica Neue Light"/>
              <a:sym typeface="Helvetica Neue Light"/>
            </a:endParaRPr>
          </a:p>
        </p:txBody>
      </p:sp>
      <p:sp>
        <p:nvSpPr>
          <p:cNvPr id="296" name="Google Shape;296;p24"/>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97" name="Google Shape;297;p24"/>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12</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299" name="Google Shape;299;p24"/>
          <p:cNvSpPr txBox="1"/>
          <p:nvPr/>
        </p:nvSpPr>
        <p:spPr>
          <a:xfrm>
            <a:off x="7097075" y="2034413"/>
            <a:ext cx="4104900" cy="1554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Helvetica Neue"/>
              <a:buChar char="●"/>
            </a:pPr>
            <a:r>
              <a:rPr lang="en-GB" sz="2000" b="1">
                <a:solidFill>
                  <a:srgbClr val="3C78D8"/>
                </a:solidFill>
                <a:latin typeface="Helvetica Neue"/>
                <a:ea typeface="Helvetica Neue"/>
                <a:cs typeface="Helvetica Neue"/>
                <a:sym typeface="Helvetica Neue"/>
              </a:rPr>
              <a:t>Cost</a:t>
            </a:r>
            <a:r>
              <a:rPr lang="en-GB" sz="2000">
                <a:solidFill>
                  <a:schemeClr val="dk1"/>
                </a:solidFill>
                <a:latin typeface="Helvetica Neue"/>
                <a:ea typeface="Helvetica Neue"/>
                <a:cs typeface="Helvetica Neue"/>
                <a:sym typeface="Helvetica Neue"/>
              </a:rPr>
              <a:t>-effective</a:t>
            </a:r>
            <a:endParaRPr sz="2000">
              <a:solidFill>
                <a:schemeClr val="dk1"/>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latin typeface="Helvetica Neue"/>
                <a:ea typeface="Helvetica Neue"/>
                <a:cs typeface="Helvetica Neue"/>
                <a:sym typeface="Helvetica Neue"/>
              </a:rPr>
              <a:t>Global road </a:t>
            </a:r>
            <a:r>
              <a:rPr lang="en-GB" sz="2000" b="1">
                <a:solidFill>
                  <a:srgbClr val="6AA84F"/>
                </a:solidFill>
                <a:latin typeface="Helvetica Neue"/>
                <a:ea typeface="Helvetica Neue"/>
                <a:cs typeface="Helvetica Neue"/>
                <a:sym typeface="Helvetica Neue"/>
              </a:rPr>
              <a:t>coverage</a:t>
            </a:r>
            <a:endParaRPr sz="2000" b="1">
              <a:solidFill>
                <a:srgbClr val="6AA84F"/>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latin typeface="Helvetica Neue"/>
                <a:ea typeface="Helvetica Neue"/>
                <a:cs typeface="Helvetica Neue"/>
                <a:sym typeface="Helvetica Neue"/>
              </a:rPr>
              <a:t>Holistic data </a:t>
            </a:r>
            <a:r>
              <a:rPr lang="en-GB" sz="2000" b="1">
                <a:solidFill>
                  <a:srgbClr val="CC0000"/>
                </a:solidFill>
                <a:latin typeface="Helvetica Neue"/>
                <a:ea typeface="Helvetica Neue"/>
                <a:cs typeface="Helvetica Neue"/>
                <a:sym typeface="Helvetica Neue"/>
              </a:rPr>
              <a:t>integration</a:t>
            </a:r>
            <a:endParaRPr sz="2000" b="1">
              <a:solidFill>
                <a:srgbClr val="CC0000"/>
              </a:solidFill>
              <a:latin typeface="Helvetica Neue"/>
              <a:ea typeface="Helvetica Neue"/>
              <a:cs typeface="Helvetica Neue"/>
              <a:sym typeface="Helvetica Neue"/>
            </a:endParaRPr>
          </a:p>
          <a:p>
            <a:pPr marL="457200" lvl="0" indent="-355600" algn="l" rtl="0">
              <a:lnSpc>
                <a:spcPct val="115000"/>
              </a:lnSpc>
              <a:spcBef>
                <a:spcPts val="0"/>
              </a:spcBef>
              <a:spcAft>
                <a:spcPts val="0"/>
              </a:spcAft>
              <a:buClr>
                <a:schemeClr val="dk1"/>
              </a:buClr>
              <a:buSzPts val="2000"/>
              <a:buFont typeface="Helvetica Neue"/>
              <a:buChar char="●"/>
            </a:pPr>
            <a:r>
              <a:rPr lang="en-GB" sz="2000">
                <a:solidFill>
                  <a:schemeClr val="dk1"/>
                </a:solidFill>
                <a:latin typeface="Helvetica Neue"/>
                <a:ea typeface="Helvetica Neue"/>
                <a:cs typeface="Helvetica Neue"/>
                <a:sym typeface="Helvetica Neue"/>
              </a:rPr>
              <a:t>API </a:t>
            </a:r>
            <a:r>
              <a:rPr lang="en-GB" sz="2000" b="1">
                <a:solidFill>
                  <a:srgbClr val="F1C232"/>
                </a:solidFill>
                <a:latin typeface="Helvetica Neue"/>
                <a:ea typeface="Helvetica Neue"/>
                <a:cs typeface="Helvetica Neue"/>
                <a:sym typeface="Helvetica Neue"/>
              </a:rPr>
              <a:t>accessibility</a:t>
            </a:r>
            <a:endParaRPr sz="2000" b="1">
              <a:solidFill>
                <a:srgbClr val="F1C232"/>
              </a:solidFill>
              <a:latin typeface="Helvetica Neue"/>
              <a:ea typeface="Helvetica Neue"/>
              <a:cs typeface="Helvetica Neue"/>
              <a:sym typeface="Helvetica Neue"/>
            </a:endParaRPr>
          </a:p>
        </p:txBody>
      </p:sp>
      <p:cxnSp>
        <p:nvCxnSpPr>
          <p:cNvPr id="300" name="Google Shape;300;p24"/>
          <p:cNvCxnSpPr/>
          <p:nvPr/>
        </p:nvCxnSpPr>
        <p:spPr>
          <a:xfrm rot="10800000">
            <a:off x="6822600" y="1321925"/>
            <a:ext cx="0" cy="5187600"/>
          </a:xfrm>
          <a:prstGeom prst="straightConnector1">
            <a:avLst/>
          </a:prstGeom>
          <a:noFill/>
          <a:ln w="38100" cap="flat" cmpd="sng">
            <a:solidFill>
              <a:srgbClr val="2E7DBA"/>
            </a:solidFill>
            <a:prstDash val="dot"/>
            <a:round/>
            <a:headEnd type="none" w="med" len="med"/>
            <a:tailEnd type="none" w="med" len="med"/>
          </a:ln>
        </p:spPr>
      </p:cxnSp>
      <p:sp>
        <p:nvSpPr>
          <p:cNvPr id="301" name="Google Shape;301;p24"/>
          <p:cNvSpPr txBox="1"/>
          <p:nvPr/>
        </p:nvSpPr>
        <p:spPr>
          <a:xfrm>
            <a:off x="688750" y="1032250"/>
            <a:ext cx="421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rgbClr val="283134"/>
                </a:solidFill>
                <a:latin typeface="Helvetica Neue Light"/>
                <a:ea typeface="Helvetica Neue Light"/>
                <a:cs typeface="Helvetica Neue Light"/>
                <a:sym typeface="Helvetica Neue Light"/>
              </a:rPr>
              <a:t>The </a:t>
            </a:r>
            <a:r>
              <a:rPr lang="en-GB" sz="2800" b="1">
                <a:solidFill>
                  <a:srgbClr val="283134"/>
                </a:solidFill>
                <a:latin typeface="Helvetica Neue"/>
                <a:ea typeface="Helvetica Neue"/>
                <a:cs typeface="Helvetica Neue"/>
                <a:sym typeface="Helvetica Neue"/>
              </a:rPr>
              <a:t>“</a:t>
            </a:r>
            <a:r>
              <a:rPr lang="en-GB" sz="2800" b="1">
                <a:solidFill>
                  <a:schemeClr val="dk1"/>
                </a:solidFill>
                <a:latin typeface="Helvetica Neue"/>
                <a:ea typeface="Helvetica Neue"/>
                <a:cs typeface="Helvetica Neue"/>
                <a:sym typeface="Helvetica Neue"/>
              </a:rPr>
              <a:t>congestion index”</a:t>
            </a:r>
            <a:endParaRPr sz="2800" b="1">
              <a:solidFill>
                <a:schemeClr val="dk1"/>
              </a:solidFill>
              <a:latin typeface="Helvetica Neue"/>
              <a:ea typeface="Helvetica Neue"/>
              <a:cs typeface="Helvetica Neue"/>
              <a:sym typeface="Helvetica Neue"/>
            </a:endParaRPr>
          </a:p>
        </p:txBody>
      </p:sp>
      <p:sp>
        <p:nvSpPr>
          <p:cNvPr id="302" name="Google Shape;302;p24"/>
          <p:cNvSpPr txBox="1"/>
          <p:nvPr/>
        </p:nvSpPr>
        <p:spPr>
          <a:xfrm>
            <a:off x="7097071" y="1308725"/>
            <a:ext cx="4213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222222"/>
                </a:solidFill>
                <a:latin typeface="Helvetica Neue"/>
                <a:ea typeface="Helvetica Neue"/>
                <a:cs typeface="Helvetica Neue"/>
                <a:sym typeface="Helvetica Neue"/>
              </a:rPr>
              <a:t>Why Google Maps API?</a:t>
            </a:r>
            <a:endParaRPr sz="2400" b="1">
              <a:solidFill>
                <a:srgbClr val="222222"/>
              </a:solidFill>
              <a:latin typeface="Helvetica Neue"/>
              <a:ea typeface="Helvetica Neue"/>
              <a:cs typeface="Helvetica Neue"/>
              <a:sym typeface="Helvetica Neue"/>
            </a:endParaRPr>
          </a:p>
        </p:txBody>
      </p:sp>
      <p:sp>
        <p:nvSpPr>
          <p:cNvPr id="303" name="Google Shape;303;p24"/>
          <p:cNvSpPr txBox="1"/>
          <p:nvPr/>
        </p:nvSpPr>
        <p:spPr>
          <a:xfrm>
            <a:off x="1598287" y="1835788"/>
            <a:ext cx="4124100" cy="915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2400" b="1">
                <a:solidFill>
                  <a:srgbClr val="0944A1"/>
                </a:solidFill>
                <a:latin typeface="Helvetica Neue"/>
                <a:ea typeface="Helvetica Neue"/>
                <a:cs typeface="Helvetica Neue"/>
                <a:sym typeface="Helvetica Neue"/>
              </a:rPr>
              <a:t>Motivation</a:t>
            </a:r>
            <a:endParaRPr sz="2400" b="1">
              <a:solidFill>
                <a:srgbClr val="0944A1"/>
              </a:solidFill>
              <a:latin typeface="Helvetica Neue"/>
              <a:ea typeface="Helvetica Neue"/>
              <a:cs typeface="Helvetica Neue"/>
              <a:sym typeface="Helvetica Neue"/>
            </a:endParaRPr>
          </a:p>
          <a:p>
            <a:pPr marL="0" lvl="0" indent="0" algn="l" rtl="0">
              <a:spcBef>
                <a:spcPts val="300"/>
              </a:spcBef>
              <a:spcAft>
                <a:spcPts val="100"/>
              </a:spcAft>
              <a:buNone/>
            </a:pPr>
            <a:r>
              <a:rPr lang="en-GB" sz="2100">
                <a:solidFill>
                  <a:schemeClr val="dk1"/>
                </a:solidFill>
                <a:latin typeface="Helvetica Neue"/>
                <a:ea typeface="Helvetica Neue"/>
                <a:cs typeface="Helvetica Neue"/>
                <a:sym typeface="Helvetica Neue"/>
              </a:rPr>
              <a:t>Capture Flux - Road Morphology</a:t>
            </a:r>
            <a:endParaRPr sz="2100">
              <a:solidFill>
                <a:schemeClr val="dk1"/>
              </a:solidFill>
              <a:latin typeface="Helvetica Neue"/>
              <a:ea typeface="Helvetica Neue"/>
              <a:cs typeface="Helvetica Neue"/>
              <a:sym typeface="Helvetica Neue"/>
            </a:endParaRPr>
          </a:p>
        </p:txBody>
      </p:sp>
      <p:sp>
        <p:nvSpPr>
          <p:cNvPr id="304" name="Google Shape;304;p24"/>
          <p:cNvSpPr txBox="1"/>
          <p:nvPr/>
        </p:nvSpPr>
        <p:spPr>
          <a:xfrm>
            <a:off x="1638624" y="2939650"/>
            <a:ext cx="4806900" cy="915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2400" b="1">
                <a:solidFill>
                  <a:srgbClr val="2E7DBA"/>
                </a:solidFill>
                <a:latin typeface="Helvetica Neue"/>
                <a:ea typeface="Helvetica Neue"/>
                <a:cs typeface="Helvetica Neue"/>
                <a:sym typeface="Helvetica Neue"/>
              </a:rPr>
              <a:t>Calculation</a:t>
            </a:r>
            <a:endParaRPr sz="2400" b="1">
              <a:solidFill>
                <a:srgbClr val="2E7DBA"/>
              </a:solidFill>
              <a:latin typeface="Helvetica Neue"/>
              <a:ea typeface="Helvetica Neue"/>
              <a:cs typeface="Helvetica Neue"/>
              <a:sym typeface="Helvetica Neue"/>
            </a:endParaRPr>
          </a:p>
          <a:p>
            <a:pPr marL="0" lvl="0" indent="0" algn="l" rtl="0">
              <a:spcBef>
                <a:spcPts val="300"/>
              </a:spcBef>
              <a:spcAft>
                <a:spcPts val="100"/>
              </a:spcAft>
              <a:buNone/>
            </a:pPr>
            <a:r>
              <a:rPr lang="en-GB" sz="2100">
                <a:solidFill>
                  <a:schemeClr val="dk1"/>
                </a:solidFill>
                <a:latin typeface="Helvetica Neue"/>
                <a:ea typeface="Helvetica Neue"/>
                <a:cs typeface="Helvetica Neue"/>
                <a:sym typeface="Helvetica Neue"/>
              </a:rPr>
              <a:t>GMaps API Delay Time as Proxy</a:t>
            </a:r>
            <a:endParaRPr sz="2100" b="1">
              <a:solidFill>
                <a:schemeClr val="dk1"/>
              </a:solidFill>
              <a:latin typeface="Helvetica Neue"/>
              <a:ea typeface="Helvetica Neue"/>
              <a:cs typeface="Helvetica Neue"/>
              <a:sym typeface="Helvetica Neue"/>
            </a:endParaRPr>
          </a:p>
        </p:txBody>
      </p:sp>
      <p:sp>
        <p:nvSpPr>
          <p:cNvPr id="305" name="Google Shape;305;p24"/>
          <p:cNvSpPr txBox="1"/>
          <p:nvPr/>
        </p:nvSpPr>
        <p:spPr>
          <a:xfrm>
            <a:off x="1683083" y="4117630"/>
            <a:ext cx="4909500" cy="823500"/>
          </a:xfrm>
          <a:prstGeom prst="rect">
            <a:avLst/>
          </a:prstGeom>
          <a:noFill/>
          <a:ln>
            <a:noFill/>
          </a:ln>
        </p:spPr>
        <p:txBody>
          <a:bodyPr spcFirstLastPara="1" wrap="square" lIns="91425" tIns="45700" rIns="91425" bIns="45700" anchor="t" anchorCtr="0">
            <a:spAutoFit/>
          </a:bodyPr>
          <a:lstStyle/>
          <a:p>
            <a:pPr marL="0" lvl="0" indent="0" algn="l" rtl="0">
              <a:spcBef>
                <a:spcPts val="300"/>
              </a:spcBef>
              <a:spcAft>
                <a:spcPts val="0"/>
              </a:spcAft>
              <a:buNone/>
            </a:pPr>
            <a:r>
              <a:rPr lang="en-GB" sz="2400" b="1">
                <a:solidFill>
                  <a:srgbClr val="6EABE3"/>
                </a:solidFill>
                <a:latin typeface="Helvetica Neue"/>
                <a:ea typeface="Helvetica Neue"/>
                <a:cs typeface="Helvetica Neue"/>
                <a:sym typeface="Helvetica Neue"/>
              </a:rPr>
              <a:t>Integration</a:t>
            </a:r>
            <a:endParaRPr sz="2400" b="1">
              <a:solidFill>
                <a:srgbClr val="6EABE3"/>
              </a:solidFill>
              <a:latin typeface="Helvetica Neue"/>
              <a:ea typeface="Helvetica Neue"/>
              <a:cs typeface="Helvetica Neue"/>
              <a:sym typeface="Helvetica Neue"/>
            </a:endParaRPr>
          </a:p>
          <a:p>
            <a:pPr marL="0" lvl="0" indent="0" algn="l" rtl="0">
              <a:spcBef>
                <a:spcPts val="300"/>
              </a:spcBef>
              <a:spcAft>
                <a:spcPts val="100"/>
              </a:spcAft>
              <a:buClr>
                <a:schemeClr val="dk1"/>
              </a:buClr>
              <a:buSzPts val="1100"/>
              <a:buFont typeface="Arial"/>
              <a:buNone/>
            </a:pPr>
            <a:r>
              <a:rPr lang="en-GB" sz="2100">
                <a:solidFill>
                  <a:schemeClr val="dk1"/>
                </a:solidFill>
                <a:latin typeface="Helvetica Neue"/>
                <a:ea typeface="Helvetica Neue"/>
                <a:cs typeface="Helvetica Neue"/>
                <a:sym typeface="Helvetica Neue"/>
              </a:rPr>
              <a:t>Multiplicative Coefficient in Model</a:t>
            </a:r>
            <a:endParaRPr sz="2100" b="1">
              <a:solidFill>
                <a:schemeClr val="dk1"/>
              </a:solidFill>
              <a:latin typeface="Helvetica Neue"/>
              <a:ea typeface="Helvetica Neue"/>
              <a:cs typeface="Helvetica Neue"/>
              <a:sym typeface="Helvetica Neue"/>
            </a:endParaRPr>
          </a:p>
        </p:txBody>
      </p:sp>
      <p:pic>
        <p:nvPicPr>
          <p:cNvPr id="306" name="Google Shape;306;p24"/>
          <p:cNvPicPr preferRelativeResize="0"/>
          <p:nvPr/>
        </p:nvPicPr>
        <p:blipFill rotWithShape="1">
          <a:blip r:embed="rId8">
            <a:alphaModFix/>
          </a:blip>
          <a:srcRect/>
          <a:stretch/>
        </p:blipFill>
        <p:spPr>
          <a:xfrm>
            <a:off x="928350" y="4267025"/>
            <a:ext cx="524700" cy="524700"/>
          </a:xfrm>
          <a:prstGeom prst="rect">
            <a:avLst/>
          </a:prstGeom>
          <a:noFill/>
          <a:ln>
            <a:noFill/>
          </a:ln>
        </p:spPr>
      </p:pic>
      <p:sp>
        <p:nvSpPr>
          <p:cNvPr id="308" name="Google Shape;308;p24"/>
          <p:cNvSpPr txBox="1"/>
          <p:nvPr/>
        </p:nvSpPr>
        <p:spPr>
          <a:xfrm>
            <a:off x="1704308" y="5274417"/>
            <a:ext cx="4909500" cy="823500"/>
          </a:xfrm>
          <a:prstGeom prst="rect">
            <a:avLst/>
          </a:prstGeom>
          <a:noFill/>
          <a:ln>
            <a:noFill/>
          </a:ln>
        </p:spPr>
        <p:txBody>
          <a:bodyPr spcFirstLastPara="1" wrap="square" lIns="91425" tIns="45700" rIns="91425" bIns="45700" anchor="t" anchorCtr="0">
            <a:spAutoFit/>
          </a:bodyPr>
          <a:lstStyle/>
          <a:p>
            <a:pPr marL="0" lvl="0" indent="0" algn="l" rtl="0">
              <a:spcBef>
                <a:spcPts val="300"/>
              </a:spcBef>
              <a:spcAft>
                <a:spcPts val="0"/>
              </a:spcAft>
              <a:buNone/>
            </a:pPr>
            <a:r>
              <a:rPr lang="en-GB" sz="2400" b="1">
                <a:solidFill>
                  <a:srgbClr val="57B478"/>
                </a:solidFill>
                <a:latin typeface="Helvetica Neue"/>
                <a:ea typeface="Helvetica Neue"/>
                <a:cs typeface="Helvetica Neue"/>
                <a:sym typeface="Helvetica Neue"/>
              </a:rPr>
              <a:t>Interpretation</a:t>
            </a:r>
            <a:endParaRPr sz="2400" b="1">
              <a:solidFill>
                <a:srgbClr val="57B478"/>
              </a:solidFill>
              <a:latin typeface="Helvetica Neue"/>
              <a:ea typeface="Helvetica Neue"/>
              <a:cs typeface="Helvetica Neue"/>
              <a:sym typeface="Helvetica Neue"/>
            </a:endParaRPr>
          </a:p>
          <a:p>
            <a:pPr marL="0" lvl="0" indent="0" algn="l" rtl="0">
              <a:spcBef>
                <a:spcPts val="300"/>
              </a:spcBef>
              <a:spcAft>
                <a:spcPts val="100"/>
              </a:spcAft>
              <a:buClr>
                <a:schemeClr val="dk1"/>
              </a:buClr>
              <a:buSzPts val="1100"/>
              <a:buFont typeface="Arial"/>
              <a:buNone/>
            </a:pPr>
            <a:r>
              <a:rPr lang="en-GB" sz="2100">
                <a:solidFill>
                  <a:schemeClr val="dk1"/>
                </a:solidFill>
                <a:latin typeface="Helvetica Neue"/>
                <a:ea typeface="Helvetica Neue"/>
                <a:cs typeface="Helvetica Neue"/>
                <a:sym typeface="Helvetica Neue"/>
              </a:rPr>
              <a:t>Higher coefficient = Higher demand</a:t>
            </a:r>
            <a:endParaRPr sz="2100">
              <a:solidFill>
                <a:schemeClr val="dk1"/>
              </a:solidFill>
              <a:latin typeface="Helvetica Neue"/>
              <a:ea typeface="Helvetica Neue"/>
              <a:cs typeface="Helvetica Neue"/>
              <a:sym typeface="Helvetica Neue"/>
            </a:endParaRPr>
          </a:p>
        </p:txBody>
      </p:sp>
      <p:pic>
        <p:nvPicPr>
          <p:cNvPr id="309" name="Google Shape;309;p24"/>
          <p:cNvPicPr preferRelativeResize="0"/>
          <p:nvPr/>
        </p:nvPicPr>
        <p:blipFill>
          <a:blip r:embed="rId9">
            <a:alphaModFix/>
          </a:blip>
          <a:stretch>
            <a:fillRect/>
          </a:stretch>
        </p:blipFill>
        <p:spPr>
          <a:xfrm>
            <a:off x="885896" y="1988938"/>
            <a:ext cx="609600" cy="609600"/>
          </a:xfrm>
          <a:prstGeom prst="rect">
            <a:avLst/>
          </a:prstGeom>
          <a:noFill/>
          <a:ln>
            <a:noFill/>
          </a:ln>
        </p:spPr>
      </p:pic>
      <p:pic>
        <p:nvPicPr>
          <p:cNvPr id="310" name="Google Shape;310;p24"/>
          <p:cNvPicPr preferRelativeResize="0"/>
          <p:nvPr/>
        </p:nvPicPr>
        <p:blipFill>
          <a:blip r:embed="rId10">
            <a:alphaModFix/>
          </a:blip>
          <a:stretch>
            <a:fillRect/>
          </a:stretch>
        </p:blipFill>
        <p:spPr>
          <a:xfrm>
            <a:off x="885903" y="3092796"/>
            <a:ext cx="609600" cy="609600"/>
          </a:xfrm>
          <a:prstGeom prst="rect">
            <a:avLst/>
          </a:prstGeom>
          <a:noFill/>
          <a:ln>
            <a:noFill/>
          </a:ln>
        </p:spPr>
      </p:pic>
      <p:pic>
        <p:nvPicPr>
          <p:cNvPr id="311" name="Google Shape;311;p24"/>
          <p:cNvPicPr preferRelativeResize="0"/>
          <p:nvPr/>
        </p:nvPicPr>
        <p:blipFill>
          <a:blip r:embed="rId11">
            <a:alphaModFix/>
          </a:blip>
          <a:stretch>
            <a:fillRect/>
          </a:stretch>
        </p:blipFill>
        <p:spPr>
          <a:xfrm>
            <a:off x="885900" y="5381376"/>
            <a:ext cx="609600" cy="609600"/>
          </a:xfrm>
          <a:prstGeom prst="rect">
            <a:avLst/>
          </a:prstGeom>
          <a:noFill/>
          <a:ln>
            <a:noFill/>
          </a:ln>
        </p:spPr>
      </p:pic>
      <p:cxnSp>
        <p:nvCxnSpPr>
          <p:cNvPr id="312" name="Google Shape;312;p24"/>
          <p:cNvCxnSpPr/>
          <p:nvPr/>
        </p:nvCxnSpPr>
        <p:spPr>
          <a:xfrm>
            <a:off x="-6745750" y="3898138"/>
            <a:ext cx="932700" cy="615300"/>
          </a:xfrm>
          <a:prstGeom prst="curvedConnector3">
            <a:avLst>
              <a:gd name="adj1" fmla="val 76592"/>
            </a:avLst>
          </a:prstGeom>
          <a:noFill/>
          <a:ln w="38100" cap="flat" cmpd="sng">
            <a:solidFill>
              <a:schemeClr val="dk2"/>
            </a:solidFill>
            <a:prstDash val="solid"/>
            <a:round/>
            <a:headEnd type="none" w="med" len="med"/>
            <a:tailEnd type="triangle" w="med" len="med"/>
          </a:ln>
        </p:spPr>
      </p:cxnSp>
      <p:cxnSp>
        <p:nvCxnSpPr>
          <p:cNvPr id="313" name="Google Shape;313;p24"/>
          <p:cNvCxnSpPr/>
          <p:nvPr/>
        </p:nvCxnSpPr>
        <p:spPr>
          <a:xfrm flipH="1">
            <a:off x="-5204100" y="3884925"/>
            <a:ext cx="1047900" cy="641700"/>
          </a:xfrm>
          <a:prstGeom prst="curvedConnector3">
            <a:avLst>
              <a:gd name="adj1" fmla="val 79533"/>
            </a:avLst>
          </a:prstGeom>
          <a:noFill/>
          <a:ln w="38100" cap="flat" cmpd="sng">
            <a:solidFill>
              <a:schemeClr val="dk2"/>
            </a:solidFill>
            <a:prstDash val="solid"/>
            <a:round/>
            <a:headEnd type="none" w="med" len="med"/>
            <a:tailEnd type="triangle" w="med" len="med"/>
          </a:ln>
        </p:spPr>
      </p:cxnSp>
      <p:pic>
        <p:nvPicPr>
          <p:cNvPr id="314" name="Google Shape;314;p24"/>
          <p:cNvPicPr preferRelativeResize="0"/>
          <p:nvPr/>
        </p:nvPicPr>
        <p:blipFill>
          <a:blip r:embed="rId12">
            <a:alphaModFix/>
          </a:blip>
          <a:stretch>
            <a:fillRect/>
          </a:stretch>
        </p:blipFill>
        <p:spPr>
          <a:xfrm>
            <a:off x="12844250" y="4054638"/>
            <a:ext cx="3676177" cy="2544950"/>
          </a:xfrm>
          <a:prstGeom prst="rect">
            <a:avLst/>
          </a:prstGeom>
          <a:noFill/>
          <a:ln>
            <a:noFill/>
          </a:ln>
        </p:spPr>
      </p:pic>
      <p:pic>
        <p:nvPicPr>
          <p:cNvPr id="315" name="Google Shape;315;p24"/>
          <p:cNvPicPr preferRelativeResize="0"/>
          <p:nvPr/>
        </p:nvPicPr>
        <p:blipFill>
          <a:blip r:embed="rId13">
            <a:alphaModFix/>
          </a:blip>
          <a:stretch>
            <a:fillRect/>
          </a:stretch>
        </p:blipFill>
        <p:spPr>
          <a:xfrm>
            <a:off x="13120159" y="5819030"/>
            <a:ext cx="2016625" cy="2016625"/>
          </a:xfrm>
          <a:prstGeom prst="rect">
            <a:avLst/>
          </a:prstGeom>
          <a:noFill/>
          <a:ln>
            <a:noFill/>
          </a:ln>
        </p:spPr>
      </p:pic>
      <p:pic>
        <p:nvPicPr>
          <p:cNvPr id="316" name="Google Shape;316;p24"/>
          <p:cNvPicPr preferRelativeResize="0"/>
          <p:nvPr/>
        </p:nvPicPr>
        <p:blipFill>
          <a:blip r:embed="rId14">
            <a:alphaModFix/>
          </a:blip>
          <a:stretch>
            <a:fillRect/>
          </a:stretch>
        </p:blipFill>
        <p:spPr>
          <a:xfrm>
            <a:off x="15961376" y="3032663"/>
            <a:ext cx="1671225" cy="1361025"/>
          </a:xfrm>
          <a:prstGeom prst="rect">
            <a:avLst/>
          </a:prstGeom>
          <a:noFill/>
          <a:ln>
            <a:noFill/>
          </a:ln>
        </p:spPr>
      </p:pic>
      <p:pic>
        <p:nvPicPr>
          <p:cNvPr id="317" name="Google Shape;317;p24"/>
          <p:cNvPicPr preferRelativeResize="0"/>
          <p:nvPr/>
        </p:nvPicPr>
        <p:blipFill>
          <a:blip r:embed="rId15">
            <a:alphaModFix/>
          </a:blip>
          <a:stretch>
            <a:fillRect/>
          </a:stretch>
        </p:blipFill>
        <p:spPr>
          <a:xfrm>
            <a:off x="8847362" y="3760626"/>
            <a:ext cx="1244622" cy="18045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cxnSp>
        <p:nvCxnSpPr>
          <p:cNvPr id="342" name="Google Shape;342;p26"/>
          <p:cNvCxnSpPr>
            <a:stCxn id="343" idx="3"/>
            <a:endCxn id="344" idx="2"/>
          </p:cNvCxnSpPr>
          <p:nvPr/>
        </p:nvCxnSpPr>
        <p:spPr>
          <a:xfrm>
            <a:off x="4601050" y="668650"/>
            <a:ext cx="6436200" cy="0"/>
          </a:xfrm>
          <a:prstGeom prst="straightConnector1">
            <a:avLst/>
          </a:prstGeom>
          <a:noFill/>
          <a:ln w="38100" cap="flat" cmpd="sng">
            <a:solidFill>
              <a:srgbClr val="2E7DBA"/>
            </a:solidFill>
            <a:prstDash val="solid"/>
            <a:round/>
            <a:headEnd type="none" w="med" len="med"/>
            <a:tailEnd type="none" w="med" len="med"/>
          </a:ln>
        </p:spPr>
      </p:cxnSp>
      <p:sp>
        <p:nvSpPr>
          <p:cNvPr id="343" name="Google Shape;343;p26"/>
          <p:cNvSpPr txBox="1"/>
          <p:nvPr/>
        </p:nvSpPr>
        <p:spPr>
          <a:xfrm>
            <a:off x="688750" y="314650"/>
            <a:ext cx="3912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Madrid Results</a:t>
            </a:r>
            <a:endParaRPr sz="4000">
              <a:solidFill>
                <a:srgbClr val="283134"/>
              </a:solidFill>
              <a:latin typeface="Helvetica Neue Light"/>
              <a:ea typeface="Helvetica Neue Light"/>
              <a:cs typeface="Helvetica Neue Light"/>
              <a:sym typeface="Helvetica Neue Light"/>
            </a:endParaRPr>
          </a:p>
        </p:txBody>
      </p:sp>
      <p:sp>
        <p:nvSpPr>
          <p:cNvPr id="344" name="Google Shape;344;p26"/>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345" name="Google Shape;345;p26"/>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p26"/>
          <p:cNvPicPr preferRelativeResize="0"/>
          <p:nvPr/>
        </p:nvPicPr>
        <p:blipFill>
          <a:blip r:embed="rId3">
            <a:alphaModFix/>
          </a:blip>
          <a:stretch>
            <a:fillRect/>
          </a:stretch>
        </p:blipFill>
        <p:spPr>
          <a:xfrm>
            <a:off x="5461209" y="1034813"/>
            <a:ext cx="5892716" cy="5177725"/>
          </a:xfrm>
          <a:prstGeom prst="rect">
            <a:avLst/>
          </a:prstGeom>
          <a:noFill/>
          <a:ln>
            <a:noFill/>
          </a:ln>
        </p:spPr>
      </p:pic>
      <p:sp>
        <p:nvSpPr>
          <p:cNvPr id="347" name="Google Shape;347;p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13</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348" name="Google Shape;348;p26"/>
          <p:cNvSpPr/>
          <p:nvPr/>
        </p:nvSpPr>
        <p:spPr>
          <a:xfrm>
            <a:off x="1663795" y="1727461"/>
            <a:ext cx="3248700" cy="1347000"/>
          </a:xfrm>
          <a:prstGeom prst="roundRect">
            <a:avLst>
              <a:gd name="adj" fmla="val 16667"/>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POI </a:t>
            </a:r>
            <a:endParaRPr sz="1900">
              <a:solidFill>
                <a:schemeClr val="dk1"/>
              </a:solidFill>
              <a:highlight>
                <a:schemeClr val="lt1"/>
              </a:highlight>
              <a:latin typeface="Helvetica Neue Light"/>
              <a:ea typeface="Helvetica Neue Light"/>
              <a:cs typeface="Helvetica Neue Light"/>
              <a:sym typeface="Helvetica Neue Light"/>
            </a:endParaRPr>
          </a:p>
          <a:p>
            <a:pPr marL="0" lvl="0" indent="0" algn="ctr" rtl="0">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Highway Demand </a:t>
            </a:r>
            <a:r>
              <a:rPr lang="en-GB" sz="1900" b="1">
                <a:solidFill>
                  <a:schemeClr val="dk1"/>
                </a:solidFill>
                <a:highlight>
                  <a:schemeClr val="lt1"/>
                </a:highlight>
                <a:latin typeface="Helvetica Neue"/>
                <a:ea typeface="Helvetica Neue"/>
                <a:cs typeface="Helvetica Neue"/>
                <a:sym typeface="Helvetica Neue"/>
              </a:rPr>
              <a:t>interaction</a:t>
            </a:r>
            <a:endParaRPr sz="1900" b="1">
              <a:solidFill>
                <a:schemeClr val="dk1"/>
              </a:solidFill>
              <a:highlight>
                <a:schemeClr val="lt1"/>
              </a:highlight>
              <a:latin typeface="Helvetica Neue"/>
              <a:ea typeface="Helvetica Neue"/>
              <a:cs typeface="Helvetica Neue"/>
              <a:sym typeface="Helvetica Neue"/>
            </a:endParaRPr>
          </a:p>
        </p:txBody>
      </p:sp>
      <p:cxnSp>
        <p:nvCxnSpPr>
          <p:cNvPr id="349" name="Google Shape;349;p26"/>
          <p:cNvCxnSpPr>
            <a:endCxn id="346" idx="1"/>
          </p:cNvCxnSpPr>
          <p:nvPr/>
        </p:nvCxnSpPr>
        <p:spPr>
          <a:xfrm>
            <a:off x="841209" y="3613475"/>
            <a:ext cx="4620000" cy="10200"/>
          </a:xfrm>
          <a:prstGeom prst="straightConnector1">
            <a:avLst/>
          </a:prstGeom>
          <a:noFill/>
          <a:ln w="19050" cap="flat" cmpd="sng">
            <a:solidFill>
              <a:srgbClr val="461F4B"/>
            </a:solidFill>
            <a:prstDash val="dot"/>
            <a:round/>
            <a:headEnd type="none" w="med" len="med"/>
            <a:tailEnd type="none" w="med" len="med"/>
          </a:ln>
        </p:spPr>
      </p:cxnSp>
      <p:sp>
        <p:nvSpPr>
          <p:cNvPr id="350" name="Google Shape;350;p26"/>
          <p:cNvSpPr/>
          <p:nvPr/>
        </p:nvSpPr>
        <p:spPr>
          <a:xfrm>
            <a:off x="1663795" y="4162711"/>
            <a:ext cx="3248700" cy="1347000"/>
          </a:xfrm>
          <a:prstGeom prst="roundRect">
            <a:avLst>
              <a:gd name="adj" fmla="val 16667"/>
            </a:avLst>
          </a:prstGeom>
          <a:noFill/>
          <a:ln w="38100" cap="flat" cmpd="sng">
            <a:solidFill>
              <a:srgbClr val="57B47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City Center Demand</a:t>
            </a:r>
            <a:endParaRPr sz="1900">
              <a:solidFill>
                <a:schemeClr val="dk1"/>
              </a:solidFill>
              <a:highlight>
                <a:schemeClr val="lt1"/>
              </a:highlight>
              <a:latin typeface="Helvetica Neue Light"/>
              <a:ea typeface="Helvetica Neue Light"/>
              <a:cs typeface="Helvetica Neue Light"/>
              <a:sym typeface="Helvetica Neue Light"/>
            </a:endParaRPr>
          </a:p>
          <a:p>
            <a:pPr marL="0" lvl="0" indent="0" algn="ctr" rtl="0">
              <a:spcBef>
                <a:spcPts val="0"/>
              </a:spcBef>
              <a:spcAft>
                <a:spcPts val="0"/>
              </a:spcAft>
              <a:buNone/>
            </a:pPr>
            <a:r>
              <a:rPr lang="en-GB" sz="1900" b="1">
                <a:solidFill>
                  <a:schemeClr val="dk1"/>
                </a:solidFill>
                <a:highlight>
                  <a:schemeClr val="lt1"/>
                </a:highlight>
                <a:latin typeface="Helvetica Neue"/>
                <a:ea typeface="Helvetica Neue"/>
                <a:cs typeface="Helvetica Neue"/>
                <a:sym typeface="Helvetica Neue"/>
              </a:rPr>
              <a:t>satisfied</a:t>
            </a:r>
            <a:endParaRPr sz="1900" b="1">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7"/>
          <p:cNvGrpSpPr/>
          <p:nvPr/>
        </p:nvGrpSpPr>
        <p:grpSpPr>
          <a:xfrm>
            <a:off x="5315825" y="686350"/>
            <a:ext cx="6876175" cy="6171649"/>
            <a:chOff x="5315825" y="686350"/>
            <a:chExt cx="6876175" cy="6171649"/>
          </a:xfrm>
        </p:grpSpPr>
        <p:pic>
          <p:nvPicPr>
            <p:cNvPr id="356" name="Google Shape;356;p27"/>
            <p:cNvPicPr preferRelativeResize="0"/>
            <p:nvPr/>
          </p:nvPicPr>
          <p:blipFill rotWithShape="1">
            <a:blip r:embed="rId3">
              <a:alphaModFix/>
            </a:blip>
            <a:srcRect t="39249" r="45684" b="15609"/>
            <a:stretch/>
          </p:blipFill>
          <p:spPr>
            <a:xfrm>
              <a:off x="5315825" y="686350"/>
              <a:ext cx="6876175" cy="6171649"/>
            </a:xfrm>
            <a:prstGeom prst="rect">
              <a:avLst/>
            </a:prstGeom>
            <a:noFill/>
            <a:ln>
              <a:noFill/>
            </a:ln>
          </p:spPr>
        </p:pic>
        <p:sp>
          <p:nvSpPr>
            <p:cNvPr id="357" name="Google Shape;357;p27"/>
            <p:cNvSpPr/>
            <p:nvPr/>
          </p:nvSpPr>
          <p:spPr>
            <a:xfrm>
              <a:off x="8118675" y="2520175"/>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27"/>
            <p:cNvSpPr/>
            <p:nvPr/>
          </p:nvSpPr>
          <p:spPr>
            <a:xfrm>
              <a:off x="7909825" y="1713625"/>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 name="Google Shape;359;p27"/>
            <p:cNvSpPr/>
            <p:nvPr/>
          </p:nvSpPr>
          <p:spPr>
            <a:xfrm>
              <a:off x="9437725" y="2494638"/>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27"/>
            <p:cNvSpPr/>
            <p:nvPr/>
          </p:nvSpPr>
          <p:spPr>
            <a:xfrm>
              <a:off x="9656125" y="2315713"/>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27"/>
            <p:cNvSpPr/>
            <p:nvPr/>
          </p:nvSpPr>
          <p:spPr>
            <a:xfrm>
              <a:off x="10930300" y="1987650"/>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 name="Google Shape;362;p27"/>
            <p:cNvSpPr txBox="1"/>
            <p:nvPr/>
          </p:nvSpPr>
          <p:spPr>
            <a:xfrm>
              <a:off x="7691425" y="1174663"/>
              <a:ext cx="1746300" cy="437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Helvetica Neue Light"/>
                  <a:ea typeface="Helvetica Neue Light"/>
                  <a:cs typeface="Helvetica Neue Light"/>
                  <a:sym typeface="Helvetica Neue Light"/>
                </a:rPr>
                <a:t>Manchester</a:t>
              </a:r>
              <a:endParaRPr sz="1600">
                <a:latin typeface="Helvetica Neue Light"/>
                <a:ea typeface="Helvetica Neue Light"/>
                <a:cs typeface="Helvetica Neue Light"/>
                <a:sym typeface="Helvetica Neue Light"/>
              </a:endParaRPr>
            </a:p>
          </p:txBody>
        </p:sp>
        <p:sp>
          <p:nvSpPr>
            <p:cNvPr id="364" name="Google Shape;364;p27"/>
            <p:cNvSpPr txBox="1"/>
            <p:nvPr/>
          </p:nvSpPr>
          <p:spPr>
            <a:xfrm>
              <a:off x="8770975" y="2891963"/>
              <a:ext cx="1332900" cy="437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Helvetica Neue Light"/>
                  <a:ea typeface="Helvetica Neue Light"/>
                  <a:cs typeface="Helvetica Neue Light"/>
                  <a:sym typeface="Helvetica Neue Light"/>
                </a:rPr>
                <a:t>Rotterdam</a:t>
              </a:r>
              <a:endParaRPr sz="1600">
                <a:latin typeface="Helvetica Neue Light"/>
                <a:ea typeface="Helvetica Neue Light"/>
                <a:cs typeface="Helvetica Neue Light"/>
                <a:sym typeface="Helvetica Neue Light"/>
              </a:endParaRPr>
            </a:p>
          </p:txBody>
        </p:sp>
        <p:sp>
          <p:nvSpPr>
            <p:cNvPr id="365" name="Google Shape;365;p27"/>
            <p:cNvSpPr txBox="1"/>
            <p:nvPr/>
          </p:nvSpPr>
          <p:spPr>
            <a:xfrm>
              <a:off x="9150788" y="1745188"/>
              <a:ext cx="1113900" cy="437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Helvetica Neue Light"/>
                  <a:ea typeface="Helvetica Neue Light"/>
                  <a:cs typeface="Helvetica Neue Light"/>
                  <a:sym typeface="Helvetica Neue Light"/>
                </a:rPr>
                <a:t>Utrecht</a:t>
              </a:r>
              <a:endParaRPr sz="1600">
                <a:latin typeface="Helvetica Neue Light"/>
                <a:ea typeface="Helvetica Neue Light"/>
                <a:cs typeface="Helvetica Neue Light"/>
                <a:sym typeface="Helvetica Neue Light"/>
              </a:endParaRPr>
            </a:p>
          </p:txBody>
        </p:sp>
        <p:sp>
          <p:nvSpPr>
            <p:cNvPr id="366" name="Google Shape;366;p27"/>
            <p:cNvSpPr txBox="1"/>
            <p:nvPr/>
          </p:nvSpPr>
          <p:spPr>
            <a:xfrm>
              <a:off x="10373050" y="2359900"/>
              <a:ext cx="1332900" cy="437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Helvetica Neue Light"/>
                  <a:ea typeface="Helvetica Neue Light"/>
                  <a:cs typeface="Helvetica Neue Light"/>
                  <a:sym typeface="Helvetica Neue Light"/>
                </a:rPr>
                <a:t>Hamburg</a:t>
              </a:r>
              <a:endParaRPr sz="1600">
                <a:latin typeface="Helvetica Neue Light"/>
                <a:ea typeface="Helvetica Neue Light"/>
                <a:cs typeface="Helvetica Neue Light"/>
                <a:sym typeface="Helvetica Neue Light"/>
              </a:endParaRPr>
            </a:p>
          </p:txBody>
        </p:sp>
        <p:pic>
          <p:nvPicPr>
            <p:cNvPr id="367" name="Google Shape;367;p27"/>
            <p:cNvPicPr preferRelativeResize="0"/>
            <p:nvPr/>
          </p:nvPicPr>
          <p:blipFill rotWithShape="1">
            <a:blip r:embed="rId4">
              <a:alphaModFix/>
            </a:blip>
            <a:srcRect r="51064"/>
            <a:stretch/>
          </p:blipFill>
          <p:spPr>
            <a:xfrm>
              <a:off x="10213375" y="4708652"/>
              <a:ext cx="393948" cy="354574"/>
            </a:xfrm>
            <a:prstGeom prst="rect">
              <a:avLst/>
            </a:prstGeom>
            <a:noFill/>
            <a:ln>
              <a:noFill/>
            </a:ln>
          </p:spPr>
        </p:pic>
        <p:pic>
          <p:nvPicPr>
            <p:cNvPr id="368" name="Google Shape;368;p27"/>
            <p:cNvPicPr preferRelativeResize="0"/>
            <p:nvPr/>
          </p:nvPicPr>
          <p:blipFill>
            <a:blip r:embed="rId5">
              <a:alphaModFix/>
            </a:blip>
            <a:stretch>
              <a:fillRect/>
            </a:stretch>
          </p:blipFill>
          <p:spPr>
            <a:xfrm>
              <a:off x="10651075" y="4494175"/>
              <a:ext cx="393950" cy="393950"/>
            </a:xfrm>
            <a:prstGeom prst="rect">
              <a:avLst/>
            </a:prstGeom>
            <a:noFill/>
            <a:ln>
              <a:noFill/>
            </a:ln>
          </p:spPr>
        </p:pic>
      </p:grpSp>
      <p:sp>
        <p:nvSpPr>
          <p:cNvPr id="375" name="Google Shape;375;p27"/>
          <p:cNvSpPr/>
          <p:nvPr/>
        </p:nvSpPr>
        <p:spPr>
          <a:xfrm rot="5400000">
            <a:off x="4306200" y="2659874"/>
            <a:ext cx="5603700" cy="2498700"/>
          </a:xfrm>
          <a:prstGeom prst="triangle">
            <a:avLst>
              <a:gd name="adj" fmla="val 26672"/>
            </a:avLst>
          </a:prstGeom>
          <a:gradFill>
            <a:gsLst>
              <a:gs pos="0">
                <a:srgbClr val="2E7DBA">
                  <a:alpha val="46360"/>
                </a:srgbClr>
              </a:gs>
              <a:gs pos="50000">
                <a:srgbClr val="2AA2DD">
                  <a:alpha val="46360"/>
                </a:srgbClr>
              </a:gs>
              <a:gs pos="100000">
                <a:srgbClr val="57B478">
                  <a:alpha val="46360"/>
                </a:srgb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9" name="Google Shape;369;p27"/>
          <p:cNvGrpSpPr/>
          <p:nvPr/>
        </p:nvGrpSpPr>
        <p:grpSpPr>
          <a:xfrm>
            <a:off x="542299" y="1114200"/>
            <a:ext cx="3368808" cy="5596874"/>
            <a:chOff x="542590" y="991098"/>
            <a:chExt cx="3395292" cy="5723360"/>
          </a:xfrm>
        </p:grpSpPr>
        <p:pic>
          <p:nvPicPr>
            <p:cNvPr id="370" name="Google Shape;370;p27"/>
            <p:cNvPicPr preferRelativeResize="0"/>
            <p:nvPr/>
          </p:nvPicPr>
          <p:blipFill>
            <a:blip r:embed="rId6">
              <a:alphaModFix/>
            </a:blip>
            <a:stretch>
              <a:fillRect/>
            </a:stretch>
          </p:blipFill>
          <p:spPr>
            <a:xfrm>
              <a:off x="542590" y="5283612"/>
              <a:ext cx="3395221" cy="1430846"/>
            </a:xfrm>
            <a:prstGeom prst="rect">
              <a:avLst/>
            </a:prstGeom>
            <a:noFill/>
            <a:ln>
              <a:noFill/>
            </a:ln>
          </p:spPr>
        </p:pic>
        <p:pic>
          <p:nvPicPr>
            <p:cNvPr id="371" name="Google Shape;371;p27"/>
            <p:cNvPicPr preferRelativeResize="0"/>
            <p:nvPr/>
          </p:nvPicPr>
          <p:blipFill>
            <a:blip r:embed="rId7">
              <a:alphaModFix/>
            </a:blip>
            <a:stretch>
              <a:fillRect/>
            </a:stretch>
          </p:blipFill>
          <p:spPr>
            <a:xfrm>
              <a:off x="542591" y="3852792"/>
              <a:ext cx="3395291" cy="1430846"/>
            </a:xfrm>
            <a:prstGeom prst="rect">
              <a:avLst/>
            </a:prstGeom>
            <a:noFill/>
            <a:ln>
              <a:noFill/>
            </a:ln>
          </p:spPr>
        </p:pic>
        <p:pic>
          <p:nvPicPr>
            <p:cNvPr id="372" name="Google Shape;372;p27"/>
            <p:cNvPicPr preferRelativeResize="0"/>
            <p:nvPr/>
          </p:nvPicPr>
          <p:blipFill>
            <a:blip r:embed="rId8">
              <a:alphaModFix/>
            </a:blip>
            <a:stretch>
              <a:fillRect/>
            </a:stretch>
          </p:blipFill>
          <p:spPr>
            <a:xfrm>
              <a:off x="542590" y="2421945"/>
              <a:ext cx="3395291" cy="1430846"/>
            </a:xfrm>
            <a:prstGeom prst="rect">
              <a:avLst/>
            </a:prstGeom>
            <a:noFill/>
            <a:ln>
              <a:noFill/>
            </a:ln>
          </p:spPr>
        </p:pic>
        <p:pic>
          <p:nvPicPr>
            <p:cNvPr id="373" name="Google Shape;373;p27"/>
            <p:cNvPicPr preferRelativeResize="0"/>
            <p:nvPr/>
          </p:nvPicPr>
          <p:blipFill rotWithShape="1">
            <a:blip r:embed="rId9">
              <a:alphaModFix/>
            </a:blip>
            <a:srcRect t="25216" r="12694" b="22695"/>
            <a:stretch/>
          </p:blipFill>
          <p:spPr>
            <a:xfrm>
              <a:off x="542591" y="991098"/>
              <a:ext cx="3395284" cy="1430847"/>
            </a:xfrm>
            <a:prstGeom prst="rect">
              <a:avLst/>
            </a:prstGeom>
            <a:noFill/>
            <a:ln>
              <a:noFill/>
            </a:ln>
          </p:spPr>
        </p:pic>
      </p:grpSp>
      <p:sp>
        <p:nvSpPr>
          <p:cNvPr id="374" name="Google Shape;374;p27"/>
          <p:cNvSpPr/>
          <p:nvPr/>
        </p:nvSpPr>
        <p:spPr>
          <a:xfrm>
            <a:off x="3859800" y="1122475"/>
            <a:ext cx="2007300" cy="5568000"/>
          </a:xfrm>
          <a:prstGeom prst="rect">
            <a:avLst/>
          </a:prstGeom>
          <a:gradFill>
            <a:gsLst>
              <a:gs pos="0">
                <a:srgbClr val="2E7DBA">
                  <a:alpha val="46360"/>
                </a:srgbClr>
              </a:gs>
              <a:gs pos="50000">
                <a:srgbClr val="2AA2DD">
                  <a:alpha val="46360"/>
                </a:srgbClr>
              </a:gs>
              <a:gs pos="100000">
                <a:srgbClr val="57B478">
                  <a:alpha val="46360"/>
                </a:srgbClr>
              </a:gs>
            </a:gsLst>
            <a:path path="circle">
              <a:fillToRect l="100000" t="100000"/>
            </a:path>
            <a:tileRect r="-100000" b="-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76" name="Google Shape;376;p27"/>
          <p:cNvCxnSpPr>
            <a:endCxn id="377" idx="2"/>
          </p:cNvCxnSpPr>
          <p:nvPr/>
        </p:nvCxnSpPr>
        <p:spPr>
          <a:xfrm rot="10800000" flipH="1">
            <a:off x="3675450" y="645625"/>
            <a:ext cx="7398900" cy="17700"/>
          </a:xfrm>
          <a:prstGeom prst="straightConnector1">
            <a:avLst/>
          </a:prstGeom>
          <a:noFill/>
          <a:ln w="38100" cap="flat" cmpd="sng">
            <a:solidFill>
              <a:srgbClr val="A1C3FA"/>
            </a:solidFill>
            <a:prstDash val="solid"/>
            <a:round/>
            <a:headEnd type="none" w="med" len="med"/>
            <a:tailEnd type="none" w="med" len="med"/>
          </a:ln>
        </p:spPr>
      </p:cxnSp>
      <p:sp>
        <p:nvSpPr>
          <p:cNvPr id="378" name="Google Shape;378;p27"/>
          <p:cNvSpPr txBox="1"/>
          <p:nvPr/>
        </p:nvSpPr>
        <p:spPr>
          <a:xfrm>
            <a:off x="688750" y="314650"/>
            <a:ext cx="3912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Other cities</a:t>
            </a:r>
            <a:endParaRPr sz="4000">
              <a:solidFill>
                <a:srgbClr val="283134"/>
              </a:solidFill>
              <a:latin typeface="Helvetica Neue"/>
              <a:ea typeface="Helvetica Neue"/>
              <a:cs typeface="Helvetica Neue"/>
              <a:sym typeface="Helvetica Neue"/>
            </a:endParaRPr>
          </a:p>
        </p:txBody>
      </p:sp>
      <p:sp>
        <p:nvSpPr>
          <p:cNvPr id="377" name="Google Shape;377;p27"/>
          <p:cNvSpPr/>
          <p:nvPr/>
        </p:nvSpPr>
        <p:spPr>
          <a:xfrm>
            <a:off x="11074350" y="383275"/>
            <a:ext cx="524700" cy="524700"/>
          </a:xfrm>
          <a:prstGeom prst="ellipse">
            <a:avLst/>
          </a:prstGeom>
          <a:noFill/>
          <a:ln w="38100" cap="flat" cmpd="sng">
            <a:solidFill>
              <a:srgbClr val="A1C3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379" name="Google Shape;379;p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14</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380" name="Google Shape;380;p27"/>
          <p:cNvSpPr/>
          <p:nvPr/>
        </p:nvSpPr>
        <p:spPr>
          <a:xfrm>
            <a:off x="-2351500" y="1958375"/>
            <a:ext cx="218400" cy="2184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81" name="Google Shape;381;p27"/>
          <p:cNvCxnSpPr>
            <a:cxnSpLocks/>
          </p:cNvCxnSpPr>
          <p:nvPr/>
        </p:nvCxnSpPr>
        <p:spPr>
          <a:xfrm rot="10800000">
            <a:off x="5858700" y="1124176"/>
            <a:ext cx="2392500" cy="1397700"/>
          </a:xfrm>
          <a:prstGeom prst="straightConnector1">
            <a:avLst/>
          </a:prstGeom>
          <a:noFill/>
          <a:ln w="28575" cap="flat" cmpd="sng">
            <a:solidFill>
              <a:schemeClr val="dk2"/>
            </a:solidFill>
            <a:prstDash val="solid"/>
            <a:round/>
            <a:headEnd type="none" w="med" len="med"/>
            <a:tailEnd type="none" w="med" len="med"/>
          </a:ln>
        </p:spPr>
      </p:cxnSp>
      <p:cxnSp>
        <p:nvCxnSpPr>
          <p:cNvPr id="382" name="Google Shape;382;p27"/>
          <p:cNvCxnSpPr>
            <a:cxnSpLocks/>
          </p:cNvCxnSpPr>
          <p:nvPr/>
        </p:nvCxnSpPr>
        <p:spPr>
          <a:xfrm flipH="1">
            <a:off x="5865150" y="2737075"/>
            <a:ext cx="2400897" cy="3963700"/>
          </a:xfrm>
          <a:prstGeom prst="straightConnector1">
            <a:avLst/>
          </a:prstGeom>
          <a:noFill/>
          <a:ln w="28575" cap="flat" cmpd="sng">
            <a:solidFill>
              <a:schemeClr val="dk2"/>
            </a:solidFill>
            <a:prstDash val="solid"/>
            <a:round/>
            <a:headEnd type="none" w="med" len="med"/>
            <a:tailEnd type="none" w="med" len="med"/>
          </a:ln>
        </p:spPr>
      </p:cxnSp>
      <p:cxnSp>
        <p:nvCxnSpPr>
          <p:cNvPr id="384" name="Google Shape;384;p27"/>
          <p:cNvCxnSpPr/>
          <p:nvPr/>
        </p:nvCxnSpPr>
        <p:spPr>
          <a:xfrm rot="10800000">
            <a:off x="5865275" y="2458175"/>
            <a:ext cx="2301000" cy="175200"/>
          </a:xfrm>
          <a:prstGeom prst="straightConnector1">
            <a:avLst/>
          </a:prstGeom>
          <a:noFill/>
          <a:ln w="28575" cap="flat" cmpd="sng">
            <a:solidFill>
              <a:schemeClr val="dk2"/>
            </a:solidFill>
            <a:prstDash val="solid"/>
            <a:round/>
            <a:headEnd type="none" w="med" len="med"/>
            <a:tailEnd type="none" w="med" len="med"/>
          </a:ln>
        </p:spPr>
      </p:cxnSp>
      <p:cxnSp>
        <p:nvCxnSpPr>
          <p:cNvPr id="383" name="Google Shape;383;p27"/>
          <p:cNvCxnSpPr/>
          <p:nvPr/>
        </p:nvCxnSpPr>
        <p:spPr>
          <a:xfrm flipH="1">
            <a:off x="5883350" y="2737075"/>
            <a:ext cx="2295000" cy="2542200"/>
          </a:xfrm>
          <a:prstGeom prst="straightConnector1">
            <a:avLst/>
          </a:prstGeom>
          <a:noFill/>
          <a:ln w="28575" cap="flat" cmpd="sng">
            <a:solidFill>
              <a:schemeClr val="dk2"/>
            </a:solidFill>
            <a:prstDash val="solid"/>
            <a:round/>
            <a:headEnd type="none" w="med" len="med"/>
            <a:tailEnd type="none" w="med" len="med"/>
          </a:ln>
        </p:spPr>
      </p:cxnSp>
      <p:cxnSp>
        <p:nvCxnSpPr>
          <p:cNvPr id="385" name="Google Shape;385;p27"/>
          <p:cNvCxnSpPr/>
          <p:nvPr/>
        </p:nvCxnSpPr>
        <p:spPr>
          <a:xfrm flipH="1">
            <a:off x="5879775" y="2689400"/>
            <a:ext cx="2272500" cy="1124700"/>
          </a:xfrm>
          <a:prstGeom prst="straightConnector1">
            <a:avLst/>
          </a:prstGeom>
          <a:noFill/>
          <a:ln w="28575" cap="flat" cmpd="sng">
            <a:solidFill>
              <a:schemeClr val="dk2"/>
            </a:solidFill>
            <a:prstDash val="solid"/>
            <a:round/>
            <a:headEnd type="none" w="med" len="med"/>
            <a:tailEnd type="none" w="med" len="med"/>
          </a:ln>
        </p:spPr>
      </p:cxnSp>
      <p:sp>
        <p:nvSpPr>
          <p:cNvPr id="386" name="Google Shape;386;p27"/>
          <p:cNvSpPr txBox="1"/>
          <p:nvPr/>
        </p:nvSpPr>
        <p:spPr>
          <a:xfrm>
            <a:off x="3911100" y="2967250"/>
            <a:ext cx="19476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Helvetica Neue Light"/>
                <a:ea typeface="Helvetica Neue Light"/>
                <a:cs typeface="Helvetica Neue Light"/>
                <a:sym typeface="Helvetica Neue Light"/>
              </a:rPr>
              <a:t>POIs</a:t>
            </a:r>
            <a:endParaRPr sz="1700">
              <a:solidFill>
                <a:schemeClr val="lt1"/>
              </a:solidFill>
              <a:latin typeface="Helvetica Neue Light"/>
              <a:ea typeface="Helvetica Neue Light"/>
              <a:cs typeface="Helvetica Neue Light"/>
              <a:sym typeface="Helvetica Neue Light"/>
            </a:endParaRPr>
          </a:p>
        </p:txBody>
      </p:sp>
      <p:sp>
        <p:nvSpPr>
          <p:cNvPr id="387" name="Google Shape;387;p27"/>
          <p:cNvSpPr txBox="1"/>
          <p:nvPr/>
        </p:nvSpPr>
        <p:spPr>
          <a:xfrm>
            <a:off x="3911100" y="4322125"/>
            <a:ext cx="19476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Helvetica Neue Light"/>
                <a:ea typeface="Helvetica Neue Light"/>
                <a:cs typeface="Helvetica Neue Light"/>
                <a:sym typeface="Helvetica Neue Light"/>
              </a:rPr>
              <a:t>Existing stations</a:t>
            </a:r>
            <a:endParaRPr sz="1700">
              <a:solidFill>
                <a:schemeClr val="lt1"/>
              </a:solidFill>
              <a:latin typeface="Helvetica Neue Light"/>
              <a:ea typeface="Helvetica Neue Light"/>
              <a:cs typeface="Helvetica Neue Light"/>
              <a:sym typeface="Helvetica Neue Light"/>
            </a:endParaRPr>
          </a:p>
        </p:txBody>
      </p:sp>
      <p:sp>
        <p:nvSpPr>
          <p:cNvPr id="388" name="Google Shape;388;p27"/>
          <p:cNvSpPr txBox="1"/>
          <p:nvPr/>
        </p:nvSpPr>
        <p:spPr>
          <a:xfrm>
            <a:off x="3911100" y="5779925"/>
            <a:ext cx="19476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Helvetica Neue Light"/>
                <a:ea typeface="Helvetica Neue Light"/>
                <a:cs typeface="Helvetica Neue Light"/>
                <a:sym typeface="Helvetica Neue Light"/>
              </a:rPr>
              <a:t>Solution</a:t>
            </a:r>
            <a:endParaRPr sz="1700">
              <a:solidFill>
                <a:schemeClr val="lt1"/>
              </a:solidFill>
              <a:latin typeface="Helvetica Neue Light"/>
              <a:ea typeface="Helvetica Neue Light"/>
              <a:cs typeface="Helvetica Neue Light"/>
              <a:sym typeface="Helvetica Neue Light"/>
            </a:endParaRPr>
          </a:p>
        </p:txBody>
      </p:sp>
      <p:sp>
        <p:nvSpPr>
          <p:cNvPr id="389" name="Google Shape;389;p27"/>
          <p:cNvSpPr txBox="1"/>
          <p:nvPr/>
        </p:nvSpPr>
        <p:spPr>
          <a:xfrm>
            <a:off x="3911100" y="1612375"/>
            <a:ext cx="19476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Helvetica Neue Light"/>
                <a:ea typeface="Helvetica Neue Light"/>
                <a:cs typeface="Helvetica Neue Light"/>
                <a:sym typeface="Helvetica Neue Light"/>
              </a:rPr>
              <a:t>Traffic Points</a:t>
            </a:r>
            <a:endParaRPr sz="1700">
              <a:solidFill>
                <a:schemeClr val="lt1"/>
              </a:solidFill>
              <a:latin typeface="Helvetica Neue Light"/>
              <a:ea typeface="Helvetica Neue Light"/>
              <a:cs typeface="Helvetica Neue Light"/>
              <a:sym typeface="Helvetica Neue Light"/>
            </a:endParaRPr>
          </a:p>
        </p:txBody>
      </p:sp>
      <p:sp>
        <p:nvSpPr>
          <p:cNvPr id="390" name="Google Shape;390;p27"/>
          <p:cNvSpPr/>
          <p:nvPr/>
        </p:nvSpPr>
        <p:spPr>
          <a:xfrm>
            <a:off x="8119075" y="2520163"/>
            <a:ext cx="218400" cy="218400"/>
          </a:xfrm>
          <a:prstGeom prst="ellipse">
            <a:avLst/>
          </a:prstGeom>
          <a:gradFill>
            <a:gsLst>
              <a:gs pos="0">
                <a:srgbClr val="2E7DBA"/>
              </a:gs>
              <a:gs pos="50000">
                <a:srgbClr val="2AA2DD"/>
              </a:gs>
              <a:gs pos="100000">
                <a:srgbClr val="57B478"/>
              </a:gs>
            </a:gsLst>
            <a:path path="circle">
              <a:fillToRect r="100000" b="100000"/>
            </a:path>
            <a:tileRect l="-100000" t="-100000"/>
          </a:gra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 name="Google Shape;391;p27"/>
          <p:cNvSpPr txBox="1"/>
          <p:nvPr/>
        </p:nvSpPr>
        <p:spPr>
          <a:xfrm>
            <a:off x="7203075" y="2821688"/>
            <a:ext cx="1332900" cy="437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Helvetica Neue Light"/>
                <a:ea typeface="Helvetica Neue Light"/>
                <a:cs typeface="Helvetica Neue Light"/>
                <a:sym typeface="Helvetica Neue Light"/>
              </a:rPr>
              <a:t>London</a:t>
            </a:r>
            <a:endParaRPr sz="1600">
              <a:latin typeface="Helvetica Neue Light"/>
              <a:ea typeface="Helvetica Neue Light"/>
              <a:cs typeface="Helvetica Neue Light"/>
              <a:sym typeface="Helvetica Neue Light"/>
            </a:endParaRPr>
          </a:p>
        </p:txBody>
      </p:sp>
      <p:cxnSp>
        <p:nvCxnSpPr>
          <p:cNvPr id="392" name="Google Shape;392;p27"/>
          <p:cNvCxnSpPr/>
          <p:nvPr/>
        </p:nvCxnSpPr>
        <p:spPr>
          <a:xfrm rot="10800000">
            <a:off x="3861750" y="2459275"/>
            <a:ext cx="2003400" cy="0"/>
          </a:xfrm>
          <a:prstGeom prst="straightConnector1">
            <a:avLst/>
          </a:prstGeom>
          <a:noFill/>
          <a:ln w="28575" cap="flat" cmpd="sng">
            <a:solidFill>
              <a:schemeClr val="dk2"/>
            </a:solidFill>
            <a:prstDash val="solid"/>
            <a:round/>
            <a:headEnd type="none" w="med" len="med"/>
            <a:tailEnd type="none" w="med" len="med"/>
          </a:ln>
        </p:spPr>
      </p:cxnSp>
      <p:cxnSp>
        <p:nvCxnSpPr>
          <p:cNvPr id="393" name="Google Shape;393;p27"/>
          <p:cNvCxnSpPr/>
          <p:nvPr/>
        </p:nvCxnSpPr>
        <p:spPr>
          <a:xfrm rot="10800000">
            <a:off x="3883200" y="3808125"/>
            <a:ext cx="2003400" cy="0"/>
          </a:xfrm>
          <a:prstGeom prst="straightConnector1">
            <a:avLst/>
          </a:prstGeom>
          <a:noFill/>
          <a:ln w="28575" cap="flat" cmpd="sng">
            <a:solidFill>
              <a:schemeClr val="dk2"/>
            </a:solidFill>
            <a:prstDash val="solid"/>
            <a:round/>
            <a:headEnd type="none" w="med" len="med"/>
            <a:tailEnd type="none" w="med" len="med"/>
          </a:ln>
        </p:spPr>
      </p:cxnSp>
      <p:cxnSp>
        <p:nvCxnSpPr>
          <p:cNvPr id="394" name="Google Shape;394;p27"/>
          <p:cNvCxnSpPr/>
          <p:nvPr/>
        </p:nvCxnSpPr>
        <p:spPr>
          <a:xfrm rot="10800000">
            <a:off x="3883200" y="5273825"/>
            <a:ext cx="20034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cxnSp>
        <p:nvCxnSpPr>
          <p:cNvPr id="399" name="Google Shape;399;p28"/>
          <p:cNvCxnSpPr>
            <a:stCxn id="400" idx="3"/>
            <a:endCxn id="401" idx="2"/>
          </p:cNvCxnSpPr>
          <p:nvPr/>
        </p:nvCxnSpPr>
        <p:spPr>
          <a:xfrm>
            <a:off x="5677150" y="668650"/>
            <a:ext cx="5360100" cy="0"/>
          </a:xfrm>
          <a:prstGeom prst="straightConnector1">
            <a:avLst/>
          </a:prstGeom>
          <a:noFill/>
          <a:ln w="38100" cap="flat" cmpd="sng">
            <a:solidFill>
              <a:srgbClr val="6EABE3"/>
            </a:solidFill>
            <a:prstDash val="solid"/>
            <a:round/>
            <a:headEnd type="none" w="med" len="med"/>
            <a:tailEnd type="none" w="med" len="med"/>
          </a:ln>
        </p:spPr>
      </p:cxnSp>
      <p:sp>
        <p:nvSpPr>
          <p:cNvPr id="400" name="Google Shape;400;p28"/>
          <p:cNvSpPr txBox="1"/>
          <p:nvPr/>
        </p:nvSpPr>
        <p:spPr>
          <a:xfrm>
            <a:off x="688750" y="314650"/>
            <a:ext cx="4988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Economic Analysis</a:t>
            </a:r>
            <a:endParaRPr sz="4000">
              <a:solidFill>
                <a:srgbClr val="283134"/>
              </a:solidFill>
              <a:latin typeface="Helvetica Neue Light"/>
              <a:ea typeface="Helvetica Neue Light"/>
              <a:cs typeface="Helvetica Neue Light"/>
              <a:sym typeface="Helvetica Neue Light"/>
            </a:endParaRPr>
          </a:p>
        </p:txBody>
      </p:sp>
      <p:sp>
        <p:nvSpPr>
          <p:cNvPr id="401" name="Google Shape;401;p28"/>
          <p:cNvSpPr/>
          <p:nvPr/>
        </p:nvSpPr>
        <p:spPr>
          <a:xfrm>
            <a:off x="11037250" y="449800"/>
            <a:ext cx="437700" cy="437700"/>
          </a:xfrm>
          <a:prstGeom prst="ellipse">
            <a:avLst/>
          </a:prstGeom>
          <a:noFill/>
          <a:ln w="38100" cap="flat" cmpd="sng">
            <a:solidFill>
              <a:srgbClr val="6EAB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02" name="Google Shape;402;p2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15</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403" name="Google Shape;403;p28"/>
          <p:cNvSpPr txBox="1"/>
          <p:nvPr/>
        </p:nvSpPr>
        <p:spPr>
          <a:xfrm>
            <a:off x="1201774" y="4466850"/>
            <a:ext cx="2864973" cy="19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latin typeface="Helvetica Neue"/>
                <a:ea typeface="Helvetica Neue"/>
                <a:cs typeface="Helvetica Neue"/>
                <a:sym typeface="Helvetica Neue"/>
              </a:rPr>
              <a:t>Optimization algorithm</a:t>
            </a:r>
            <a:endParaRPr sz="1700" b="1">
              <a:latin typeface="Helvetica Neue"/>
              <a:ea typeface="Helvetica Neue"/>
              <a:cs typeface="Helvetica Neue"/>
              <a:sym typeface="Helvetica Neue"/>
            </a:endParaRPr>
          </a:p>
          <a:p>
            <a:pPr marL="0" lvl="0" indent="0" algn="just" rtl="0">
              <a:spcBef>
                <a:spcPts val="0"/>
              </a:spcBef>
              <a:spcAft>
                <a:spcPts val="0"/>
              </a:spcAft>
              <a:buNone/>
            </a:pPr>
            <a:r>
              <a:rPr lang="en-GB" sz="1700">
                <a:latin typeface="Helvetica Neue Light"/>
                <a:ea typeface="Helvetica Neue Light"/>
                <a:cs typeface="Helvetica Neue Light"/>
                <a:sym typeface="Helvetica Neue Light"/>
              </a:rPr>
              <a:t>Identifying </a:t>
            </a:r>
            <a:r>
              <a:rPr lang="en-GB" sz="1700" i="1">
                <a:latin typeface="Helvetica Neue Light"/>
                <a:ea typeface="Helvetica Neue Light"/>
                <a:cs typeface="Helvetica Neue Light"/>
                <a:sym typeface="Helvetica Neue Light"/>
              </a:rPr>
              <a:t>most suitable hexagons</a:t>
            </a:r>
            <a:r>
              <a:rPr lang="en-GB" sz="1700">
                <a:latin typeface="Helvetica Neue Light"/>
                <a:ea typeface="Helvetica Neue Light"/>
                <a:cs typeface="Helvetica Neue Light"/>
                <a:sym typeface="Helvetica Neue Light"/>
              </a:rPr>
              <a:t> in the area, according to objective parameters. The resulting traffic value is used as input for following phases.</a:t>
            </a:r>
            <a:endParaRPr sz="1700">
              <a:latin typeface="Helvetica Neue Light"/>
              <a:ea typeface="Helvetica Neue Light"/>
              <a:cs typeface="Helvetica Neue Light"/>
              <a:sym typeface="Helvetica Neue Light"/>
            </a:endParaRPr>
          </a:p>
        </p:txBody>
      </p:sp>
      <p:sp>
        <p:nvSpPr>
          <p:cNvPr id="404" name="Google Shape;404;p28"/>
          <p:cNvSpPr txBox="1"/>
          <p:nvPr/>
        </p:nvSpPr>
        <p:spPr>
          <a:xfrm>
            <a:off x="4510450" y="4466850"/>
            <a:ext cx="3201600" cy="14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t>Preliminary analysis</a:t>
            </a:r>
            <a:br>
              <a:rPr lang="en-GB" sz="1700"/>
            </a:br>
            <a:r>
              <a:rPr lang="en-GB" sz="1700">
                <a:latin typeface="Helvetica Neue Light"/>
                <a:ea typeface="Helvetica Neue Light"/>
                <a:cs typeface="Helvetica Neue Light"/>
                <a:sym typeface="Helvetica Neue Light"/>
              </a:rPr>
              <a:t>Assessing overall </a:t>
            </a:r>
            <a:r>
              <a:rPr lang="en-GB" sz="1700" i="1">
                <a:latin typeface="Helvetica Neue Light"/>
                <a:ea typeface="Helvetica Neue Light"/>
                <a:cs typeface="Helvetica Neue Light"/>
                <a:sym typeface="Helvetica Neue Light"/>
              </a:rPr>
              <a:t>attractiveness </a:t>
            </a:r>
            <a:r>
              <a:rPr lang="en-GB" sz="1700">
                <a:latin typeface="Helvetica Neue Light"/>
                <a:ea typeface="Helvetica Neue Light"/>
                <a:cs typeface="Helvetica Neue Light"/>
                <a:sym typeface="Helvetica Neue Light"/>
              </a:rPr>
              <a:t>of an area for charging station deploymen</a:t>
            </a:r>
            <a:r>
              <a:rPr lang="en-GB" sz="1700"/>
              <a:t>t</a:t>
            </a:r>
            <a:endParaRPr sz="1700"/>
          </a:p>
        </p:txBody>
      </p:sp>
      <p:sp>
        <p:nvSpPr>
          <p:cNvPr id="405" name="Google Shape;405;p28"/>
          <p:cNvSpPr txBox="1"/>
          <p:nvPr/>
        </p:nvSpPr>
        <p:spPr>
          <a:xfrm>
            <a:off x="8079974" y="4390650"/>
            <a:ext cx="2910245" cy="19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700" b="1">
                <a:solidFill>
                  <a:schemeClr val="dk1"/>
                </a:solidFill>
              </a:rPr>
              <a:t>Techno-Economic Analysis </a:t>
            </a:r>
            <a:endParaRPr sz="1700" b="1">
              <a:solidFill>
                <a:schemeClr val="dk1"/>
              </a:solidFill>
            </a:endParaRPr>
          </a:p>
          <a:p>
            <a:pPr marL="0" lvl="0" indent="0" algn="just" rtl="0">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Based on </a:t>
            </a:r>
            <a:r>
              <a:rPr lang="en-GB" sz="1700" i="1">
                <a:solidFill>
                  <a:schemeClr val="dk1"/>
                </a:solidFill>
                <a:latin typeface="Helvetica Neue Light"/>
                <a:ea typeface="Helvetica Neue Light"/>
                <a:cs typeface="Helvetica Neue Light"/>
                <a:sym typeface="Helvetica Neue Light"/>
              </a:rPr>
              <a:t>Life Cycle Cost</a:t>
            </a:r>
            <a:r>
              <a:rPr lang="en-GB" sz="1700">
                <a:solidFill>
                  <a:schemeClr val="dk1"/>
                </a:solidFill>
                <a:latin typeface="Helvetica Neue Light"/>
                <a:ea typeface="Helvetica Neue Light"/>
                <a:cs typeface="Helvetica Neue Light"/>
                <a:sym typeface="Helvetica Neue Light"/>
              </a:rPr>
              <a:t>, with the aim of identifying all economic factors related to stations placement and management</a:t>
            </a:r>
            <a:endParaRPr sz="1700">
              <a:latin typeface="Helvetica Neue Light"/>
              <a:ea typeface="Helvetica Neue Light"/>
              <a:cs typeface="Helvetica Neue Light"/>
              <a:sym typeface="Helvetica Neue Light"/>
            </a:endParaRPr>
          </a:p>
        </p:txBody>
      </p:sp>
      <p:pic>
        <p:nvPicPr>
          <p:cNvPr id="406" name="Google Shape;406;p28"/>
          <p:cNvPicPr preferRelativeResize="0"/>
          <p:nvPr/>
        </p:nvPicPr>
        <p:blipFill rotWithShape="1">
          <a:blip r:embed="rId3">
            <a:alphaModFix/>
          </a:blip>
          <a:srcRect l="5271" t="15846" r="4148"/>
          <a:stretch/>
        </p:blipFill>
        <p:spPr>
          <a:xfrm>
            <a:off x="973001" y="1355225"/>
            <a:ext cx="10245977" cy="2894024"/>
          </a:xfrm>
          <a:prstGeom prst="rect">
            <a:avLst/>
          </a:prstGeom>
          <a:noFill/>
          <a:ln>
            <a:noFill/>
          </a:ln>
        </p:spPr>
      </p:pic>
      <p:cxnSp>
        <p:nvCxnSpPr>
          <p:cNvPr id="407" name="Google Shape;407;p28"/>
          <p:cNvCxnSpPr/>
          <p:nvPr/>
        </p:nvCxnSpPr>
        <p:spPr>
          <a:xfrm>
            <a:off x="4295225" y="4258950"/>
            <a:ext cx="0" cy="159540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28"/>
          <p:cNvCxnSpPr/>
          <p:nvPr/>
        </p:nvCxnSpPr>
        <p:spPr>
          <a:xfrm>
            <a:off x="7940525" y="4258950"/>
            <a:ext cx="0" cy="159540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28"/>
          <p:cNvCxnSpPr/>
          <p:nvPr/>
        </p:nvCxnSpPr>
        <p:spPr>
          <a:xfrm>
            <a:off x="11029525" y="4258950"/>
            <a:ext cx="0" cy="1595400"/>
          </a:xfrm>
          <a:prstGeom prst="straightConnector1">
            <a:avLst/>
          </a:prstGeom>
          <a:noFill/>
          <a:ln w="19050" cap="flat" cmpd="sng">
            <a:solidFill>
              <a:schemeClr val="lt2"/>
            </a:solidFill>
            <a:prstDash val="solid"/>
            <a:round/>
            <a:headEnd type="none" w="med" len="med"/>
            <a:tailEnd type="none" w="med" len="med"/>
          </a:ln>
        </p:spPr>
      </p:cxnSp>
      <p:cxnSp>
        <p:nvCxnSpPr>
          <p:cNvPr id="410" name="Google Shape;410;p28"/>
          <p:cNvCxnSpPr/>
          <p:nvPr/>
        </p:nvCxnSpPr>
        <p:spPr>
          <a:xfrm>
            <a:off x="983525" y="4258950"/>
            <a:ext cx="0" cy="15954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415" name="Google Shape;415;p29"/>
          <p:cNvCxnSpPr>
            <a:stCxn id="416" idx="3"/>
            <a:endCxn id="417" idx="2"/>
          </p:cNvCxnSpPr>
          <p:nvPr/>
        </p:nvCxnSpPr>
        <p:spPr>
          <a:xfrm>
            <a:off x="5677150" y="668650"/>
            <a:ext cx="5360100" cy="0"/>
          </a:xfrm>
          <a:prstGeom prst="straightConnector1">
            <a:avLst/>
          </a:prstGeom>
          <a:noFill/>
          <a:ln w="38100" cap="flat" cmpd="sng">
            <a:solidFill>
              <a:srgbClr val="7CC7FB"/>
            </a:solidFill>
            <a:prstDash val="solid"/>
            <a:round/>
            <a:headEnd type="none" w="med" len="med"/>
            <a:tailEnd type="none" w="med" len="med"/>
          </a:ln>
        </p:spPr>
      </p:cxnSp>
      <p:sp>
        <p:nvSpPr>
          <p:cNvPr id="416" name="Google Shape;416;p29"/>
          <p:cNvSpPr txBox="1"/>
          <p:nvPr/>
        </p:nvSpPr>
        <p:spPr>
          <a:xfrm>
            <a:off x="688750" y="314650"/>
            <a:ext cx="4988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Economic Analysis</a:t>
            </a:r>
            <a:endParaRPr sz="4000">
              <a:solidFill>
                <a:srgbClr val="283134"/>
              </a:solidFill>
              <a:latin typeface="Helvetica Neue"/>
              <a:ea typeface="Helvetica Neue"/>
              <a:cs typeface="Helvetica Neue"/>
              <a:sym typeface="Helvetica Neue"/>
            </a:endParaRPr>
          </a:p>
        </p:txBody>
      </p:sp>
      <p:sp>
        <p:nvSpPr>
          <p:cNvPr id="417" name="Google Shape;417;p29"/>
          <p:cNvSpPr/>
          <p:nvPr/>
        </p:nvSpPr>
        <p:spPr>
          <a:xfrm>
            <a:off x="11037250" y="449800"/>
            <a:ext cx="437700" cy="437700"/>
          </a:xfrm>
          <a:prstGeom prst="ellipse">
            <a:avLst/>
          </a:prstGeom>
          <a:noFill/>
          <a:ln w="38100" cap="flat" cmpd="sng">
            <a:solidFill>
              <a:srgbClr val="7CC7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18" name="Google Shape;418;p29"/>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16</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420" name="Google Shape;420;p29"/>
          <p:cNvSpPr/>
          <p:nvPr/>
        </p:nvSpPr>
        <p:spPr>
          <a:xfrm>
            <a:off x="4937100" y="2966875"/>
            <a:ext cx="1463700" cy="1134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1" name="Google Shape;421;p29" title="Saturation"/>
          <p:cNvPicPr preferRelativeResize="0"/>
          <p:nvPr/>
        </p:nvPicPr>
        <p:blipFill>
          <a:blip r:embed="rId3">
            <a:alphaModFix/>
          </a:blip>
          <a:stretch>
            <a:fillRect/>
          </a:stretch>
        </p:blipFill>
        <p:spPr>
          <a:xfrm>
            <a:off x="4485022" y="1254025"/>
            <a:ext cx="6903803" cy="4378224"/>
          </a:xfrm>
          <a:prstGeom prst="rect">
            <a:avLst/>
          </a:prstGeom>
          <a:noFill/>
          <a:ln>
            <a:noFill/>
          </a:ln>
        </p:spPr>
      </p:pic>
      <p:sp>
        <p:nvSpPr>
          <p:cNvPr id="422" name="Google Shape;422;p29"/>
          <p:cNvSpPr txBox="1"/>
          <p:nvPr/>
        </p:nvSpPr>
        <p:spPr>
          <a:xfrm>
            <a:off x="7448950" y="6217625"/>
            <a:ext cx="42147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i="1">
                <a:latin typeface="Helvetica Neue Light"/>
                <a:ea typeface="Helvetica Neue Light"/>
                <a:cs typeface="Helvetica Neue Light"/>
                <a:sym typeface="Helvetica Neue Light"/>
              </a:rPr>
              <a:t>Results on hexagon #149 of Madrid</a:t>
            </a:r>
            <a:endParaRPr sz="1900" i="1">
              <a:latin typeface="Helvetica Neue Light"/>
              <a:ea typeface="Helvetica Neue Light"/>
              <a:cs typeface="Helvetica Neue Light"/>
              <a:sym typeface="Helvetica Neue Light"/>
            </a:endParaRPr>
          </a:p>
        </p:txBody>
      </p:sp>
      <p:sp>
        <p:nvSpPr>
          <p:cNvPr id="423" name="Google Shape;423;p29"/>
          <p:cNvSpPr txBox="1"/>
          <p:nvPr/>
        </p:nvSpPr>
        <p:spPr>
          <a:xfrm>
            <a:off x="529125" y="953190"/>
            <a:ext cx="3744300" cy="158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58105"/>
              </a:buClr>
              <a:buSzPts val="1800"/>
              <a:buFont typeface="Helvetica Neue Light"/>
              <a:buChar char="●"/>
            </a:pPr>
            <a:r>
              <a:rPr lang="en-GB" sz="1800">
                <a:solidFill>
                  <a:srgbClr val="058105"/>
                </a:solidFill>
                <a:latin typeface="Helvetica Neue Light"/>
                <a:ea typeface="Helvetica Neue Light"/>
                <a:cs typeface="Helvetica Neue Light"/>
                <a:sym typeface="Helvetica Neue Light"/>
              </a:rPr>
              <a:t>High </a:t>
            </a:r>
            <a:r>
              <a:rPr lang="en-GB" sz="1800" b="1">
                <a:solidFill>
                  <a:srgbClr val="058105"/>
                </a:solidFill>
                <a:latin typeface="Helvetica Neue"/>
                <a:ea typeface="Helvetica Neue"/>
                <a:cs typeface="Helvetica Neue"/>
                <a:sym typeface="Helvetica Neue"/>
              </a:rPr>
              <a:t>saturation level</a:t>
            </a:r>
            <a:r>
              <a:rPr lang="en-GB" sz="1800">
                <a:solidFill>
                  <a:srgbClr val="058105"/>
                </a:solidFill>
                <a:latin typeface="Helvetica Neue Light"/>
                <a:ea typeface="Helvetica Neue Light"/>
                <a:cs typeface="Helvetica Neue Light"/>
                <a:sym typeface="Helvetica Neue Light"/>
              </a:rPr>
              <a:t>  (&gt;80%) even for low traffic</a:t>
            </a:r>
            <a:endParaRPr sz="1800">
              <a:solidFill>
                <a:srgbClr val="058105"/>
              </a:solidFill>
              <a:latin typeface="Helvetica Neue Light"/>
              <a:ea typeface="Helvetica Neue Light"/>
              <a:cs typeface="Helvetica Neue Light"/>
              <a:sym typeface="Helvetica Neue Light"/>
            </a:endParaRPr>
          </a:p>
          <a:p>
            <a:pPr marL="457200" lvl="0" indent="-342900" algn="l" rtl="0">
              <a:spcBef>
                <a:spcPts val="0"/>
              </a:spcBef>
              <a:spcAft>
                <a:spcPts val="0"/>
              </a:spcAft>
              <a:buClr>
                <a:srgbClr val="058105"/>
              </a:buClr>
              <a:buSzPts val="1800"/>
              <a:buFont typeface="Helvetica Neue Light"/>
              <a:buChar char="●"/>
            </a:pPr>
            <a:r>
              <a:rPr lang="en-GB" sz="1800" b="1">
                <a:solidFill>
                  <a:srgbClr val="058105"/>
                </a:solidFill>
                <a:latin typeface="Helvetica Neue"/>
                <a:ea typeface="Helvetica Neue"/>
                <a:cs typeface="Helvetica Neue"/>
                <a:sym typeface="Helvetica Neue"/>
              </a:rPr>
              <a:t>Positive ROI </a:t>
            </a:r>
            <a:r>
              <a:rPr lang="en-GB" sz="1800">
                <a:solidFill>
                  <a:srgbClr val="058105"/>
                </a:solidFill>
                <a:latin typeface="Helvetica Neue Light"/>
                <a:ea typeface="Helvetica Neue Light"/>
                <a:cs typeface="Helvetica Neue Light"/>
                <a:sym typeface="Helvetica Neue Light"/>
              </a:rPr>
              <a:t>even for low saturation level (&gt;40%)</a:t>
            </a:r>
            <a:endParaRPr sz="1800">
              <a:solidFill>
                <a:srgbClr val="058105"/>
              </a:solidFill>
              <a:latin typeface="Helvetica Neue Light"/>
              <a:ea typeface="Helvetica Neue Light"/>
              <a:cs typeface="Helvetica Neue Light"/>
              <a:sym typeface="Helvetica Neue Light"/>
            </a:endParaRPr>
          </a:p>
          <a:p>
            <a:pPr marL="457200" lvl="0" indent="-342900" algn="l" rtl="0">
              <a:spcBef>
                <a:spcPts val="0"/>
              </a:spcBef>
              <a:spcAft>
                <a:spcPts val="0"/>
              </a:spcAft>
              <a:buClr>
                <a:srgbClr val="A72A1E"/>
              </a:buClr>
              <a:buSzPts val="1800"/>
              <a:buFont typeface="Helvetica Neue"/>
              <a:buChar char="●"/>
            </a:pPr>
            <a:r>
              <a:rPr lang="en-GB" sz="1800">
                <a:solidFill>
                  <a:srgbClr val="A72A1E"/>
                </a:solidFill>
                <a:latin typeface="Helvetica Neue Light"/>
                <a:ea typeface="Helvetica Neue Light"/>
                <a:cs typeface="Helvetica Neue Light"/>
                <a:sym typeface="Helvetica Neue Light"/>
              </a:rPr>
              <a:t>High </a:t>
            </a:r>
            <a:r>
              <a:rPr lang="en-GB" sz="1800" b="1">
                <a:solidFill>
                  <a:srgbClr val="A72A1E"/>
                </a:solidFill>
                <a:latin typeface="Helvetica Neue"/>
                <a:ea typeface="Helvetica Neue"/>
                <a:cs typeface="Helvetica Neue"/>
                <a:sym typeface="Helvetica Neue"/>
              </a:rPr>
              <a:t>sensitivity </a:t>
            </a:r>
            <a:r>
              <a:rPr lang="en-GB" sz="1800">
                <a:solidFill>
                  <a:srgbClr val="A72A1E"/>
                </a:solidFill>
                <a:latin typeface="Helvetica Neue Light"/>
                <a:ea typeface="Helvetica Neue Light"/>
                <a:cs typeface="Helvetica Neue Light"/>
                <a:sym typeface="Helvetica Neue Light"/>
              </a:rPr>
              <a:t>on tuning parameters</a:t>
            </a:r>
            <a:endParaRPr sz="1800">
              <a:solidFill>
                <a:srgbClr val="A72A1E"/>
              </a:solidFill>
              <a:latin typeface="Helvetica Neue"/>
              <a:ea typeface="Helvetica Neue"/>
              <a:cs typeface="Helvetica Neue"/>
              <a:sym typeface="Helvetica Neue"/>
            </a:endParaRPr>
          </a:p>
          <a:p>
            <a:pPr marL="457200" lvl="0" indent="0" algn="l" rtl="0">
              <a:spcBef>
                <a:spcPts val="0"/>
              </a:spcBef>
              <a:spcAft>
                <a:spcPts val="0"/>
              </a:spcAft>
              <a:buNone/>
            </a:pPr>
            <a:endParaRPr sz="1600">
              <a:latin typeface="Helvetica Neue"/>
              <a:ea typeface="Helvetica Neue"/>
              <a:cs typeface="Helvetica Neue"/>
              <a:sym typeface="Helvetica Neue"/>
            </a:endParaRPr>
          </a:p>
        </p:txBody>
      </p:sp>
      <p:cxnSp>
        <p:nvCxnSpPr>
          <p:cNvPr id="424" name="Google Shape;424;p29"/>
          <p:cNvCxnSpPr/>
          <p:nvPr/>
        </p:nvCxnSpPr>
        <p:spPr>
          <a:xfrm rot="10800000">
            <a:off x="4485025" y="1146975"/>
            <a:ext cx="0" cy="5187600"/>
          </a:xfrm>
          <a:prstGeom prst="straightConnector1">
            <a:avLst/>
          </a:prstGeom>
          <a:noFill/>
          <a:ln w="38100" cap="flat" cmpd="sng">
            <a:solidFill>
              <a:srgbClr val="2E7DBA"/>
            </a:solidFill>
            <a:prstDash val="dot"/>
            <a:round/>
            <a:headEnd type="none" w="med" len="med"/>
            <a:tailEnd type="none" w="med" len="med"/>
          </a:ln>
        </p:spPr>
      </p:cxnSp>
      <p:graphicFrame>
        <p:nvGraphicFramePr>
          <p:cNvPr id="425" name="Google Shape;425;p29"/>
          <p:cNvGraphicFramePr/>
          <p:nvPr>
            <p:extLst>
              <p:ext uri="{D42A27DB-BD31-4B8C-83A1-F6EECF244321}">
                <p14:modId xmlns:p14="http://schemas.microsoft.com/office/powerpoint/2010/main" val="599081012"/>
              </p:ext>
            </p:extLst>
          </p:nvPr>
        </p:nvGraphicFramePr>
        <p:xfrm>
          <a:off x="1017322" y="2744783"/>
          <a:ext cx="3330999" cy="3976806"/>
        </p:xfrm>
        <a:graphic>
          <a:graphicData uri="http://schemas.openxmlformats.org/drawingml/2006/table">
            <a:tbl>
              <a:tblPr>
                <a:noFill/>
                <a:tableStyleId>{A8336873-7EDE-45B7-A750-C7698AFD754B}</a:tableStyleId>
              </a:tblPr>
              <a:tblGrid>
                <a:gridCol w="2274399">
                  <a:extLst>
                    <a:ext uri="{9D8B030D-6E8A-4147-A177-3AD203B41FA5}">
                      <a16:colId xmlns:a16="http://schemas.microsoft.com/office/drawing/2014/main" val="20000"/>
                    </a:ext>
                  </a:extLst>
                </a:gridCol>
                <a:gridCol w="1056600">
                  <a:extLst>
                    <a:ext uri="{9D8B030D-6E8A-4147-A177-3AD203B41FA5}">
                      <a16:colId xmlns:a16="http://schemas.microsoft.com/office/drawing/2014/main" val="20001"/>
                    </a:ext>
                  </a:extLst>
                </a:gridCol>
              </a:tblGrid>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Acquisition Cost</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215 k€</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38596">
                <a:tc>
                  <a:txBody>
                    <a:bodyPr/>
                    <a:lstStyle/>
                    <a:p>
                      <a:pPr marL="0" marR="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Operating Cost</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alpha val="0"/>
                        </a:scheme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971 k€</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0775">
                <a:tc>
                  <a:txBody>
                    <a:bodyPr/>
                    <a:lstStyle/>
                    <a:p>
                      <a:pPr marL="0" lvl="0" indent="0" algn="l" rtl="0">
                        <a:spcBef>
                          <a:spcPts val="0"/>
                        </a:spcBef>
                        <a:spcAft>
                          <a:spcPts val="0"/>
                        </a:spcAft>
                        <a:buNone/>
                      </a:pPr>
                      <a:r>
                        <a:rPr lang="en-GB" sz="1100">
                          <a:latin typeface="Helvetica Neue Light"/>
                          <a:ea typeface="Helvetica Neue Light"/>
                          <a:cs typeface="Helvetica Neue Light"/>
                          <a:sym typeface="Helvetica Neue Light"/>
                        </a:rPr>
                        <a:t>Maintenance Cost</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alpha val="0"/>
                        </a:schemeClr>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r>
                        <a:rPr lang="en-GB" sz="1100">
                          <a:latin typeface="Helvetica Neue Light"/>
                          <a:ea typeface="Helvetica Neue Light"/>
                          <a:cs typeface="Helvetica Neue Light"/>
                          <a:sym typeface="Helvetica Neue Light"/>
                        </a:rPr>
                        <a:t>15 k€</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rgbClr val="000000">
                          <a:alpha val="0"/>
                        </a:srgbClr>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Revenue</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1.936 k€</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Income</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dk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735 k€</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20775">
                <a:tc>
                  <a:txBody>
                    <a:bodyPr/>
                    <a:lstStyle/>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Payback Period</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1,462 </a:t>
                      </a:r>
                      <a:r>
                        <a:rPr lang="en-GB" sz="1100" err="1">
                          <a:latin typeface="Helvetica Neue Light"/>
                          <a:ea typeface="Helvetica Neue Light"/>
                          <a:cs typeface="Helvetica Neue Light"/>
                          <a:sym typeface="Helvetica Neue Light"/>
                        </a:rPr>
                        <a:t>yrs</a:t>
                      </a:r>
                      <a:endParaRPr sz="1100" err="1">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Discounted Payback Period</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2,267 </a:t>
                      </a:r>
                      <a:r>
                        <a:rPr lang="en-GB" sz="1100" err="1">
                          <a:latin typeface="Helvetica Neue Light"/>
                          <a:ea typeface="Helvetica Neue Light"/>
                          <a:cs typeface="Helvetica Neue Light"/>
                          <a:sym typeface="Helvetica Neue Light"/>
                        </a:rPr>
                        <a:t>yrs</a:t>
                      </a:r>
                      <a:endParaRPr sz="1100" err="1">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20775">
                <a:tc>
                  <a:txBody>
                    <a:bodyPr/>
                    <a:lstStyle/>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LCC per station</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-183 k€/station</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338596">
                <a:tc>
                  <a:txBody>
                    <a:bodyPr/>
                    <a:lstStyle/>
                    <a:p>
                      <a:pPr marL="0" lvl="0" indent="0" algn="l" rtl="0">
                        <a:lnSpc>
                          <a:spcPct val="115000"/>
                        </a:lnSpc>
                        <a:spcBef>
                          <a:spcPts val="0"/>
                        </a:spcBef>
                        <a:spcAft>
                          <a:spcPts val="0"/>
                        </a:spcAft>
                        <a:buNone/>
                      </a:pPr>
                      <a:r>
                        <a:rPr lang="en-GB" sz="1100">
                          <a:latin typeface="Helvetica Neue Light"/>
                          <a:ea typeface="Helvetica Neue Light"/>
                          <a:cs typeface="Helvetica Neue Light"/>
                          <a:sym typeface="Helvetica Neue Light"/>
                        </a:rPr>
                        <a:t>ROI at 10 years</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latin typeface="Helvetica Neue Light"/>
                          <a:ea typeface="Helvetica Neue Light"/>
                          <a:cs typeface="Helvetica Neue Light"/>
                          <a:sym typeface="Helvetica Neue Light"/>
                        </a:rPr>
                        <a:t>341%</a:t>
                      </a:r>
                      <a:endParaRPr sz="1100">
                        <a:latin typeface="Helvetica Neue Light"/>
                        <a:ea typeface="Helvetica Neue Light"/>
                        <a:cs typeface="Helvetica Neue Light"/>
                        <a:sym typeface="Helvetica Neue Light"/>
                      </a:endParaRPr>
                    </a:p>
                  </a:txBody>
                  <a:tcPr marL="28575" marR="28575" marT="91425" marB="91425" anchor="b">
                    <a:lnL w="7625" cap="flat" cmpd="sng">
                      <a:solidFill>
                        <a:schemeClr val="lt1"/>
                      </a:solidFill>
                      <a:prstDash val="solid"/>
                      <a:round/>
                      <a:headEnd type="none" w="sm" len="sm"/>
                      <a:tailEnd type="none" w="sm" len="sm"/>
                    </a:lnL>
                    <a:lnR w="7625" cap="flat" cmpd="sng">
                      <a:solidFill>
                        <a:schemeClr val="lt1"/>
                      </a:solidFill>
                      <a:prstDash val="solid"/>
                      <a:round/>
                      <a:headEnd type="none" w="sm" len="sm"/>
                      <a:tailEnd type="none" w="sm" len="sm"/>
                    </a:lnR>
                    <a:lnT w="7625" cap="flat" cmpd="sng">
                      <a:solidFill>
                        <a:schemeClr val="lt1"/>
                      </a:solidFill>
                      <a:prstDash val="solid"/>
                      <a:round/>
                      <a:headEnd type="none" w="sm" len="sm"/>
                      <a:tailEnd type="none" w="sm" len="sm"/>
                    </a:lnT>
                    <a:lnB w="762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2E7DBA"/>
            </a:gs>
            <a:gs pos="50000">
              <a:srgbClr val="2AA2DD"/>
            </a:gs>
            <a:gs pos="100000">
              <a:srgbClr val="57B478"/>
            </a:gs>
          </a:gsLst>
          <a:path path="circle">
            <a:fillToRect r="100000" b="100000"/>
          </a:path>
          <a:tileRect l="-100000" t="-100000"/>
        </a:gradFill>
        <a:effectLst/>
      </p:bgPr>
    </p:bg>
    <p:spTree>
      <p:nvGrpSpPr>
        <p:cNvPr id="1" name="Shape 429"/>
        <p:cNvGrpSpPr/>
        <p:nvPr/>
      </p:nvGrpSpPr>
      <p:grpSpPr>
        <a:xfrm>
          <a:off x="0" y="0"/>
          <a:ext cx="0" cy="0"/>
          <a:chOff x="0" y="0"/>
          <a:chExt cx="0" cy="0"/>
        </a:xfrm>
      </p:grpSpPr>
      <p:grpSp>
        <p:nvGrpSpPr>
          <p:cNvPr id="430" name="Google Shape;430;p30"/>
          <p:cNvGrpSpPr/>
          <p:nvPr/>
        </p:nvGrpSpPr>
        <p:grpSpPr>
          <a:xfrm rot="-1970757">
            <a:off x="6095414" y="-961445"/>
            <a:ext cx="8644880" cy="8217978"/>
            <a:chOff x="5915441" y="-1116741"/>
            <a:chExt cx="10531960" cy="10553305"/>
          </a:xfrm>
        </p:grpSpPr>
        <p:pic>
          <p:nvPicPr>
            <p:cNvPr id="431" name="Google Shape;431;p30"/>
            <p:cNvPicPr preferRelativeResize="0"/>
            <p:nvPr/>
          </p:nvPicPr>
          <p:blipFill>
            <a:blip r:embed="rId3">
              <a:alphaModFix/>
            </a:blip>
            <a:stretch>
              <a:fillRect/>
            </a:stretch>
          </p:blipFill>
          <p:spPr>
            <a:xfrm rot="2772232">
              <a:off x="7271827" y="571555"/>
              <a:ext cx="7266488" cy="6857998"/>
            </a:xfrm>
            <a:prstGeom prst="rect">
              <a:avLst/>
            </a:prstGeom>
            <a:noFill/>
            <a:ln>
              <a:noFill/>
            </a:ln>
          </p:spPr>
        </p:pic>
        <p:pic>
          <p:nvPicPr>
            <p:cNvPr id="432" name="Google Shape;432;p30"/>
            <p:cNvPicPr preferRelativeResize="0"/>
            <p:nvPr/>
          </p:nvPicPr>
          <p:blipFill>
            <a:blip r:embed="rId4">
              <a:alphaModFix/>
            </a:blip>
            <a:stretch>
              <a:fillRect/>
            </a:stretch>
          </p:blipFill>
          <p:spPr>
            <a:xfrm rot="2772233">
              <a:off x="7273620" y="611299"/>
              <a:ext cx="7815602" cy="7097224"/>
            </a:xfrm>
            <a:prstGeom prst="rect">
              <a:avLst/>
            </a:prstGeom>
            <a:noFill/>
            <a:ln>
              <a:noFill/>
            </a:ln>
          </p:spPr>
        </p:pic>
      </p:grpSp>
      <p:sp>
        <p:nvSpPr>
          <p:cNvPr id="433" name="Google Shape;433;p30"/>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GB" sz="6200">
                <a:solidFill>
                  <a:schemeClr val="lt1"/>
                </a:solidFill>
                <a:latin typeface="Helvetica Neue Light"/>
                <a:ea typeface="Helvetica Neue Light"/>
                <a:cs typeface="Helvetica Neue Light"/>
                <a:sym typeface="Helvetica Neue Light"/>
              </a:rPr>
              <a:t>The </a:t>
            </a:r>
            <a:r>
              <a:rPr lang="en-GB" sz="6200">
                <a:solidFill>
                  <a:schemeClr val="lt1"/>
                </a:solidFill>
                <a:latin typeface="Helvetica Neue"/>
                <a:ea typeface="Helvetica Neue"/>
                <a:cs typeface="Helvetica Neue"/>
                <a:sym typeface="Helvetica Neue"/>
              </a:rPr>
              <a:t>End?</a:t>
            </a:r>
            <a:endParaRPr sz="6200">
              <a:solidFill>
                <a:schemeClr val="lt1"/>
              </a:solidFill>
              <a:latin typeface="Helvetica Neue"/>
              <a:ea typeface="Helvetica Neue"/>
              <a:cs typeface="Helvetica Neue"/>
              <a:sym typeface="Helvetica Neue"/>
            </a:endParaRPr>
          </a:p>
        </p:txBody>
      </p:sp>
      <p:sp>
        <p:nvSpPr>
          <p:cNvPr id="434" name="Google Shape;434;p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bg1"/>
                </a:solidFill>
                <a:latin typeface="Arial"/>
                <a:ea typeface="Arial"/>
                <a:cs typeface="Arial"/>
                <a:sym typeface="Arial"/>
              </a:rPr>
              <a:pPr marL="0" lvl="0" indent="0" algn="r" rtl="0">
                <a:spcBef>
                  <a:spcPts val="0"/>
                </a:spcBef>
                <a:spcAft>
                  <a:spcPts val="0"/>
                </a:spcAft>
                <a:buNone/>
              </a:pPr>
              <a:t>17</a:t>
            </a:fld>
            <a:r>
              <a:rPr lang="en-GB" sz="1300">
                <a:solidFill>
                  <a:schemeClr val="bg1"/>
                </a:solidFill>
                <a:latin typeface="Arial"/>
                <a:ea typeface="Arial"/>
                <a:cs typeface="Arial"/>
                <a:sym typeface="Arial"/>
              </a:rPr>
              <a:t>/20</a:t>
            </a:r>
          </a:p>
        </p:txBody>
      </p:sp>
      <p:cxnSp>
        <p:nvCxnSpPr>
          <p:cNvPr id="435" name="Google Shape;435;p30"/>
          <p:cNvCxnSpPr/>
          <p:nvPr/>
        </p:nvCxnSpPr>
        <p:spPr>
          <a:xfrm>
            <a:off x="5892800" y="3602700"/>
            <a:ext cx="1841700" cy="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1"/>
          <p:cNvSpPr txBox="1">
            <a:spLocks noGrp="1"/>
          </p:cNvSpPr>
          <p:nvPr>
            <p:ph type="sldNum" idx="12"/>
          </p:nvPr>
        </p:nvSpPr>
        <p:spPr>
          <a:xfrm>
            <a:off x="11198635" y="6333297"/>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mtClean="0"/>
              <a:t>18</a:t>
            </a:fld>
            <a:r>
              <a:rPr lang="en-GB" sz="1300">
                <a:solidFill>
                  <a:schemeClr val="dk2"/>
                </a:solidFill>
                <a:latin typeface="Arial"/>
                <a:ea typeface="Arial"/>
                <a:cs typeface="Arial"/>
                <a:sym typeface="Arial"/>
              </a:rPr>
              <a:t>/20</a:t>
            </a:r>
            <a:endParaRPr/>
          </a:p>
        </p:txBody>
      </p:sp>
      <p:sp>
        <p:nvSpPr>
          <p:cNvPr id="441" name="Google Shape;441;p31"/>
          <p:cNvSpPr/>
          <p:nvPr/>
        </p:nvSpPr>
        <p:spPr>
          <a:xfrm>
            <a:off x="11037250" y="449800"/>
            <a:ext cx="437700" cy="437700"/>
          </a:xfrm>
          <a:prstGeom prst="ellipse">
            <a:avLst/>
          </a:prstGeom>
          <a:noFill/>
          <a:ln w="38100" cap="flat" cmpd="sng">
            <a:solidFill>
              <a:srgbClr val="0842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42" name="Google Shape;442;p31"/>
          <p:cNvSpPr/>
          <p:nvPr/>
        </p:nvSpPr>
        <p:spPr>
          <a:xfrm>
            <a:off x="797025" y="1497900"/>
            <a:ext cx="2600400" cy="5360100"/>
          </a:xfrm>
          <a:prstGeom prst="rect">
            <a:avLst/>
          </a:prstGeom>
          <a:gradFill>
            <a:gsLst>
              <a:gs pos="0">
                <a:srgbClr val="2E7DBA"/>
              </a:gs>
              <a:gs pos="50000">
                <a:srgbClr val="2AA2DD"/>
              </a:gs>
              <a:gs pos="100000">
                <a:srgbClr val="57B478"/>
              </a:gs>
            </a:gsLst>
            <a:path path="circle">
              <a:fillToRect r="100000" b="100000"/>
            </a:path>
            <a:tileRect l="-100000" t="-100000"/>
          </a:grad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 name="Google Shape;443;p31"/>
          <p:cNvSpPr/>
          <p:nvPr/>
        </p:nvSpPr>
        <p:spPr>
          <a:xfrm>
            <a:off x="3397425" y="4"/>
            <a:ext cx="2600400" cy="4695000"/>
          </a:xfrm>
          <a:prstGeom prst="rect">
            <a:avLst/>
          </a:prstGeom>
          <a:gradFill>
            <a:gsLst>
              <a:gs pos="0">
                <a:srgbClr val="2E7DBA"/>
              </a:gs>
              <a:gs pos="50000">
                <a:srgbClr val="2AA2DD"/>
              </a:gs>
              <a:gs pos="100000">
                <a:srgbClr val="57B478"/>
              </a:gs>
            </a:gsLst>
            <a:path path="circle">
              <a:fillToRect l="100000" t="100000"/>
            </a:path>
            <a:tileRect r="-100000" b="-100000"/>
          </a:grad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31"/>
          <p:cNvSpPr/>
          <p:nvPr/>
        </p:nvSpPr>
        <p:spPr>
          <a:xfrm>
            <a:off x="5997825" y="1498203"/>
            <a:ext cx="2600400" cy="5360100"/>
          </a:xfrm>
          <a:prstGeom prst="rect">
            <a:avLst/>
          </a:prstGeom>
          <a:gradFill>
            <a:gsLst>
              <a:gs pos="0">
                <a:srgbClr val="2E7DBA"/>
              </a:gs>
              <a:gs pos="50000">
                <a:srgbClr val="2AA2DD"/>
              </a:gs>
              <a:gs pos="100000">
                <a:srgbClr val="57B478"/>
              </a:gs>
            </a:gsLst>
            <a:path path="circle">
              <a:fillToRect r="100000" b="100000"/>
            </a:path>
            <a:tileRect l="-100000" t="-100000"/>
          </a:grad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31"/>
          <p:cNvSpPr/>
          <p:nvPr/>
        </p:nvSpPr>
        <p:spPr>
          <a:xfrm>
            <a:off x="8598225" y="-7"/>
            <a:ext cx="2600400" cy="4610700"/>
          </a:xfrm>
          <a:prstGeom prst="rect">
            <a:avLst/>
          </a:prstGeom>
          <a:gradFill>
            <a:gsLst>
              <a:gs pos="0">
                <a:srgbClr val="2E7DBA"/>
              </a:gs>
              <a:gs pos="50000">
                <a:srgbClr val="2AA2DD"/>
              </a:gs>
              <a:gs pos="100000">
                <a:srgbClr val="57B478"/>
              </a:gs>
            </a:gsLst>
            <a:path path="circle">
              <a:fillToRect l="100000" t="100000"/>
            </a:path>
            <a:tileRect r="-100000" b="-100000"/>
          </a:grad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6" name="Google Shape;446;p31"/>
          <p:cNvSpPr txBox="1"/>
          <p:nvPr/>
        </p:nvSpPr>
        <p:spPr>
          <a:xfrm>
            <a:off x="688750" y="1199238"/>
            <a:ext cx="1452300" cy="12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0">
                <a:solidFill>
                  <a:schemeClr val="lt1"/>
                </a:solidFill>
                <a:latin typeface="Helvetica Neue Light"/>
                <a:ea typeface="Helvetica Neue Light"/>
                <a:cs typeface="Helvetica Neue Light"/>
                <a:sym typeface="Helvetica Neue Light"/>
              </a:rPr>
              <a:t>1</a:t>
            </a:r>
            <a:endParaRPr sz="9000">
              <a:solidFill>
                <a:schemeClr val="lt1"/>
              </a:solidFill>
              <a:latin typeface="Helvetica Neue Light"/>
              <a:ea typeface="Helvetica Neue Light"/>
              <a:cs typeface="Helvetica Neue Light"/>
              <a:sym typeface="Helvetica Neue Light"/>
            </a:endParaRPr>
          </a:p>
        </p:txBody>
      </p:sp>
      <p:sp>
        <p:nvSpPr>
          <p:cNvPr id="447" name="Google Shape;447;p31"/>
          <p:cNvSpPr txBox="1"/>
          <p:nvPr/>
        </p:nvSpPr>
        <p:spPr>
          <a:xfrm>
            <a:off x="5266125" y="3432875"/>
            <a:ext cx="731700" cy="16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0">
                <a:solidFill>
                  <a:schemeClr val="lt1"/>
                </a:solidFill>
                <a:latin typeface="Helvetica Neue Light"/>
                <a:ea typeface="Helvetica Neue Light"/>
                <a:cs typeface="Helvetica Neue Light"/>
                <a:sym typeface="Helvetica Neue Light"/>
              </a:rPr>
              <a:t>2</a:t>
            </a:r>
            <a:endParaRPr sz="9000">
              <a:solidFill>
                <a:schemeClr val="lt1"/>
              </a:solidFill>
              <a:latin typeface="Helvetica Neue Light"/>
              <a:ea typeface="Helvetica Neue Light"/>
              <a:cs typeface="Helvetica Neue Light"/>
              <a:sym typeface="Helvetica Neue Light"/>
            </a:endParaRPr>
          </a:p>
        </p:txBody>
      </p:sp>
      <p:sp>
        <p:nvSpPr>
          <p:cNvPr id="448" name="Google Shape;448;p31"/>
          <p:cNvSpPr txBox="1"/>
          <p:nvPr/>
        </p:nvSpPr>
        <p:spPr>
          <a:xfrm>
            <a:off x="5922700" y="1184650"/>
            <a:ext cx="731700" cy="16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0">
                <a:solidFill>
                  <a:schemeClr val="lt1"/>
                </a:solidFill>
                <a:latin typeface="Helvetica Neue Light"/>
                <a:ea typeface="Helvetica Neue Light"/>
                <a:cs typeface="Helvetica Neue Light"/>
                <a:sym typeface="Helvetica Neue Light"/>
              </a:rPr>
              <a:t>3</a:t>
            </a:r>
            <a:endParaRPr sz="9000">
              <a:solidFill>
                <a:schemeClr val="lt1"/>
              </a:solidFill>
              <a:latin typeface="Helvetica Neue Light"/>
              <a:ea typeface="Helvetica Neue Light"/>
              <a:cs typeface="Helvetica Neue Light"/>
              <a:sym typeface="Helvetica Neue Light"/>
            </a:endParaRPr>
          </a:p>
        </p:txBody>
      </p:sp>
      <p:sp>
        <p:nvSpPr>
          <p:cNvPr id="449" name="Google Shape;449;p31"/>
          <p:cNvSpPr txBox="1"/>
          <p:nvPr/>
        </p:nvSpPr>
        <p:spPr>
          <a:xfrm>
            <a:off x="10466925" y="3337922"/>
            <a:ext cx="731700" cy="12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0">
                <a:solidFill>
                  <a:schemeClr val="lt1"/>
                </a:solidFill>
                <a:latin typeface="Helvetica Neue Light"/>
                <a:ea typeface="Helvetica Neue Light"/>
                <a:cs typeface="Helvetica Neue Light"/>
                <a:sym typeface="Helvetica Neue Light"/>
              </a:rPr>
              <a:t>4</a:t>
            </a:r>
            <a:endParaRPr sz="9000">
              <a:solidFill>
                <a:schemeClr val="lt1"/>
              </a:solidFill>
              <a:latin typeface="Helvetica Neue Light"/>
              <a:ea typeface="Helvetica Neue Light"/>
              <a:cs typeface="Helvetica Neue Light"/>
              <a:sym typeface="Helvetica Neue Light"/>
            </a:endParaRPr>
          </a:p>
        </p:txBody>
      </p:sp>
      <p:sp>
        <p:nvSpPr>
          <p:cNvPr id="450" name="Google Shape;450;p31"/>
          <p:cNvSpPr txBox="1"/>
          <p:nvPr/>
        </p:nvSpPr>
        <p:spPr>
          <a:xfrm>
            <a:off x="986025" y="2630725"/>
            <a:ext cx="2222400" cy="11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Refine the</a:t>
            </a:r>
            <a:endParaRPr sz="25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GB" sz="2500" b="1">
                <a:solidFill>
                  <a:schemeClr val="lt1"/>
                </a:solidFill>
                <a:latin typeface="Helvetica Neue"/>
                <a:ea typeface="Helvetica Neue"/>
                <a:cs typeface="Helvetica Neue"/>
                <a:sym typeface="Helvetica Neue"/>
              </a:rPr>
              <a:t>Optimization Process</a:t>
            </a:r>
            <a:endParaRPr sz="2500" b="1">
              <a:solidFill>
                <a:schemeClr val="lt1"/>
              </a:solidFill>
              <a:latin typeface="Helvetica Neue"/>
              <a:ea typeface="Helvetica Neue"/>
              <a:cs typeface="Helvetica Neue"/>
              <a:sym typeface="Helvetica Neue"/>
            </a:endParaRPr>
          </a:p>
        </p:txBody>
      </p:sp>
      <p:sp>
        <p:nvSpPr>
          <p:cNvPr id="451" name="Google Shape;451;p31"/>
          <p:cNvSpPr txBox="1"/>
          <p:nvPr/>
        </p:nvSpPr>
        <p:spPr>
          <a:xfrm>
            <a:off x="3616675" y="1795650"/>
            <a:ext cx="2222400" cy="11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Refine the</a:t>
            </a:r>
            <a:endParaRPr sz="25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GB" sz="2500" b="1">
                <a:solidFill>
                  <a:schemeClr val="lt1"/>
                </a:solidFill>
                <a:latin typeface="Helvetica Neue"/>
                <a:ea typeface="Helvetica Neue"/>
                <a:cs typeface="Helvetica Neue"/>
                <a:sym typeface="Helvetica Neue"/>
              </a:rPr>
              <a:t>Inner Hexagon Analysis</a:t>
            </a:r>
            <a:endParaRPr sz="2500" b="1">
              <a:solidFill>
                <a:schemeClr val="lt1"/>
              </a:solidFill>
              <a:latin typeface="Helvetica Neue"/>
              <a:ea typeface="Helvetica Neue"/>
              <a:cs typeface="Helvetica Neue"/>
              <a:sym typeface="Helvetica Neue"/>
            </a:endParaRPr>
          </a:p>
        </p:txBody>
      </p:sp>
      <p:sp>
        <p:nvSpPr>
          <p:cNvPr id="452" name="Google Shape;452;p31"/>
          <p:cNvSpPr txBox="1"/>
          <p:nvPr/>
        </p:nvSpPr>
        <p:spPr>
          <a:xfrm>
            <a:off x="6247325" y="2630725"/>
            <a:ext cx="2222400" cy="11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Include</a:t>
            </a:r>
            <a:endParaRPr sz="25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GB" sz="2500" b="1">
                <a:solidFill>
                  <a:schemeClr val="lt1"/>
                </a:solidFill>
                <a:latin typeface="Helvetica Neue"/>
                <a:ea typeface="Helvetica Neue"/>
                <a:cs typeface="Helvetica Neue"/>
                <a:sym typeface="Helvetica Neue"/>
              </a:rPr>
              <a:t>Economic Analysis</a:t>
            </a:r>
            <a:endParaRPr sz="25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In the model</a:t>
            </a:r>
            <a:endParaRPr sz="2500">
              <a:solidFill>
                <a:schemeClr val="lt1"/>
              </a:solidFill>
              <a:latin typeface="Helvetica Neue Light"/>
              <a:ea typeface="Helvetica Neue Light"/>
              <a:cs typeface="Helvetica Neue Light"/>
              <a:sym typeface="Helvetica Neue Light"/>
            </a:endParaRPr>
          </a:p>
        </p:txBody>
      </p:sp>
      <p:sp>
        <p:nvSpPr>
          <p:cNvPr id="453" name="Google Shape;453;p31"/>
          <p:cNvSpPr txBox="1"/>
          <p:nvPr/>
        </p:nvSpPr>
        <p:spPr>
          <a:xfrm>
            <a:off x="688749" y="314650"/>
            <a:ext cx="530907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panose="020B0604020202020204" charset="0"/>
                <a:ea typeface="Helvetica Neue Light"/>
                <a:cs typeface="Helvetica Neue Light"/>
                <a:sym typeface="Helvetica Neue Light"/>
              </a:rPr>
              <a:t>Future deve</a:t>
            </a:r>
            <a:r>
              <a:rPr lang="en-GB" sz="4000">
                <a:solidFill>
                  <a:schemeClr val="bg1"/>
                </a:solidFill>
                <a:latin typeface="Helvetica Neue Light" panose="020B0604020202020204" charset="0"/>
                <a:ea typeface="Helvetica Neue Light"/>
                <a:cs typeface="Helvetica Neue Light"/>
                <a:sym typeface="Helvetica Neue Light"/>
              </a:rPr>
              <a:t>l</a:t>
            </a:r>
            <a:r>
              <a:rPr lang="en-GB" sz="4000">
                <a:solidFill>
                  <a:schemeClr val="lt1"/>
                </a:solidFill>
                <a:latin typeface="Helvetica Neue Light" panose="020B0604020202020204" charset="0"/>
                <a:ea typeface="Helvetica Neue Light"/>
                <a:cs typeface="Helvetica Neue Light"/>
                <a:sym typeface="Helvetica Neue Light"/>
              </a:rPr>
              <a:t>opments</a:t>
            </a:r>
            <a:endParaRPr sz="4000">
              <a:solidFill>
                <a:schemeClr val="lt1"/>
              </a:solidFill>
              <a:latin typeface="Helvetica Neue Light" panose="020B0604020202020204" charset="0"/>
              <a:ea typeface="Helvetica Neue Light"/>
              <a:cs typeface="Helvetica Neue Light"/>
              <a:sym typeface="Helvetica Neue Light"/>
            </a:endParaRPr>
          </a:p>
        </p:txBody>
      </p:sp>
      <p:sp>
        <p:nvSpPr>
          <p:cNvPr id="454" name="Google Shape;454;p31"/>
          <p:cNvSpPr txBox="1"/>
          <p:nvPr/>
        </p:nvSpPr>
        <p:spPr>
          <a:xfrm>
            <a:off x="8756975" y="1795650"/>
            <a:ext cx="2222400" cy="16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Fully automated</a:t>
            </a:r>
            <a:endParaRPr sz="25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GB" sz="2500" b="1">
                <a:solidFill>
                  <a:schemeClr val="lt1"/>
                </a:solidFill>
                <a:latin typeface="Helvetica Neue"/>
                <a:ea typeface="Helvetica Neue"/>
                <a:cs typeface="Helvetica Neue"/>
                <a:sym typeface="Helvetica Neue"/>
              </a:rPr>
              <a:t>Data Extraction Pipeline</a:t>
            </a:r>
            <a:endParaRPr sz="2500" b="1">
              <a:solidFill>
                <a:schemeClr val="lt1"/>
              </a:solidFill>
              <a:latin typeface="Helvetica Neue"/>
              <a:ea typeface="Helvetica Neue"/>
              <a:cs typeface="Helvetica Neue"/>
              <a:sym typeface="Helvetica Neue"/>
            </a:endParaRPr>
          </a:p>
        </p:txBody>
      </p:sp>
      <p:cxnSp>
        <p:nvCxnSpPr>
          <p:cNvPr id="455" name="Google Shape;455;p31"/>
          <p:cNvCxnSpPr>
            <a:cxnSpLocks/>
            <a:endCxn id="441" idx="2"/>
          </p:cNvCxnSpPr>
          <p:nvPr/>
        </p:nvCxnSpPr>
        <p:spPr>
          <a:xfrm>
            <a:off x="5839075" y="668650"/>
            <a:ext cx="5198175" cy="0"/>
          </a:xfrm>
          <a:prstGeom prst="straightConnector1">
            <a:avLst/>
          </a:prstGeom>
          <a:noFill/>
          <a:ln w="38100" cap="flat" cmpd="sng">
            <a:solidFill>
              <a:schemeClr val="accent5"/>
            </a:solidFill>
            <a:prstDash val="solid"/>
            <a:round/>
            <a:headEnd type="none" w="med" len="med"/>
            <a:tailEnd type="none" w="med" len="med"/>
          </a:ln>
        </p:spPr>
      </p:cxnSp>
      <p:cxnSp>
        <p:nvCxnSpPr>
          <p:cNvPr id="456" name="Google Shape;456;p31"/>
          <p:cNvCxnSpPr/>
          <p:nvPr/>
        </p:nvCxnSpPr>
        <p:spPr>
          <a:xfrm>
            <a:off x="8677175" y="668650"/>
            <a:ext cx="2469300" cy="0"/>
          </a:xfrm>
          <a:prstGeom prst="straightConnector1">
            <a:avLst/>
          </a:prstGeom>
          <a:noFill/>
          <a:ln w="38100" cap="flat" cmpd="sng">
            <a:solidFill>
              <a:schemeClr val="lt1"/>
            </a:solidFill>
            <a:prstDash val="solid"/>
            <a:round/>
            <a:headEnd type="none" w="med" len="med"/>
            <a:tailEnd type="none" w="med" len="med"/>
          </a:ln>
        </p:spPr>
      </p:cxnSp>
      <p:cxnSp>
        <p:nvCxnSpPr>
          <p:cNvPr id="457" name="Google Shape;457;p31"/>
          <p:cNvCxnSpPr/>
          <p:nvPr/>
        </p:nvCxnSpPr>
        <p:spPr>
          <a:xfrm>
            <a:off x="5677150" y="669850"/>
            <a:ext cx="251100" cy="0"/>
          </a:xfrm>
          <a:prstGeom prst="straightConnector1">
            <a:avLst/>
          </a:prstGeom>
          <a:noFill/>
          <a:ln w="38100" cap="flat" cmpd="sng">
            <a:solidFill>
              <a:schemeClr val="lt1"/>
            </a:solidFill>
            <a:prstDash val="solid"/>
            <a:round/>
            <a:headEnd type="none" w="med" len="med"/>
            <a:tailEnd type="none" w="med" len="med"/>
          </a:ln>
        </p:spPr>
      </p:cxnSp>
      <p:sp>
        <p:nvSpPr>
          <p:cNvPr id="458" name="Google Shape;458;p31"/>
          <p:cNvSpPr txBox="1"/>
          <p:nvPr/>
        </p:nvSpPr>
        <p:spPr>
          <a:xfrm>
            <a:off x="1272975" y="4934675"/>
            <a:ext cx="16485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Helvetica Neue"/>
                <a:ea typeface="Helvetica Neue"/>
                <a:cs typeface="Helvetica Neue"/>
                <a:sym typeface="Helvetica Neue"/>
              </a:rPr>
              <a:t>Range = 340 km</a:t>
            </a:r>
            <a:endParaRPr>
              <a:solidFill>
                <a:schemeClr val="lt1"/>
              </a:solidFill>
              <a:latin typeface="Helvetica Neue"/>
              <a:ea typeface="Helvetica Neue"/>
              <a:cs typeface="Helvetica Neue"/>
              <a:sym typeface="Helvetica Neue"/>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459" name="Google Shape;459;p31"/>
          <p:cNvCxnSpPr/>
          <p:nvPr/>
        </p:nvCxnSpPr>
        <p:spPr>
          <a:xfrm>
            <a:off x="2000250" y="5342500"/>
            <a:ext cx="0" cy="402900"/>
          </a:xfrm>
          <a:prstGeom prst="straightConnector1">
            <a:avLst/>
          </a:prstGeom>
          <a:noFill/>
          <a:ln w="9525" cap="flat" cmpd="sng">
            <a:solidFill>
              <a:schemeClr val="lt1"/>
            </a:solidFill>
            <a:prstDash val="solid"/>
            <a:round/>
            <a:headEnd type="none" w="med" len="med"/>
            <a:tailEnd type="triangle" w="med" len="med"/>
          </a:ln>
        </p:spPr>
      </p:cxnSp>
      <p:pic>
        <p:nvPicPr>
          <p:cNvPr id="460" name="Google Shape;460;p31"/>
          <p:cNvPicPr preferRelativeResize="0"/>
          <p:nvPr/>
        </p:nvPicPr>
        <p:blipFill>
          <a:blip r:embed="rId3">
            <a:alphaModFix/>
          </a:blip>
          <a:stretch>
            <a:fillRect/>
          </a:stretch>
        </p:blipFill>
        <p:spPr>
          <a:xfrm>
            <a:off x="1590900" y="5879600"/>
            <a:ext cx="818700" cy="818700"/>
          </a:xfrm>
          <a:prstGeom prst="rect">
            <a:avLst/>
          </a:prstGeom>
          <a:noFill/>
          <a:ln>
            <a:noFill/>
          </a:ln>
        </p:spPr>
      </p:pic>
      <p:pic>
        <p:nvPicPr>
          <p:cNvPr id="461" name="Google Shape;461;p31"/>
          <p:cNvPicPr preferRelativeResize="0"/>
          <p:nvPr/>
        </p:nvPicPr>
        <p:blipFill>
          <a:blip r:embed="rId4">
            <a:alphaModFix/>
          </a:blip>
          <a:stretch>
            <a:fillRect/>
          </a:stretch>
        </p:blipFill>
        <p:spPr>
          <a:xfrm>
            <a:off x="4123025" y="3774125"/>
            <a:ext cx="818700" cy="818700"/>
          </a:xfrm>
          <a:prstGeom prst="rect">
            <a:avLst/>
          </a:prstGeom>
          <a:noFill/>
          <a:ln>
            <a:noFill/>
          </a:ln>
        </p:spPr>
      </p:pic>
      <p:pic>
        <p:nvPicPr>
          <p:cNvPr id="462" name="Google Shape;462;p31"/>
          <p:cNvPicPr preferRelativeResize="0"/>
          <p:nvPr/>
        </p:nvPicPr>
        <p:blipFill>
          <a:blip r:embed="rId5">
            <a:alphaModFix/>
          </a:blip>
          <a:stretch>
            <a:fillRect/>
          </a:stretch>
        </p:blipFill>
        <p:spPr>
          <a:xfrm>
            <a:off x="6538050" y="5459375"/>
            <a:ext cx="627675" cy="627700"/>
          </a:xfrm>
          <a:prstGeom prst="rect">
            <a:avLst/>
          </a:prstGeom>
          <a:noFill/>
          <a:ln>
            <a:noFill/>
          </a:ln>
        </p:spPr>
      </p:pic>
      <p:pic>
        <p:nvPicPr>
          <p:cNvPr id="463" name="Google Shape;463;p31"/>
          <p:cNvPicPr preferRelativeResize="0"/>
          <p:nvPr/>
        </p:nvPicPr>
        <p:blipFill>
          <a:blip r:embed="rId6">
            <a:alphaModFix/>
          </a:blip>
          <a:stretch>
            <a:fillRect/>
          </a:stretch>
        </p:blipFill>
        <p:spPr>
          <a:xfrm>
            <a:off x="7457600" y="5459388"/>
            <a:ext cx="627675" cy="627675"/>
          </a:xfrm>
          <a:prstGeom prst="rect">
            <a:avLst/>
          </a:prstGeom>
          <a:noFill/>
          <a:ln>
            <a:noFill/>
          </a:ln>
        </p:spPr>
      </p:pic>
      <p:cxnSp>
        <p:nvCxnSpPr>
          <p:cNvPr id="464" name="Google Shape;464;p31"/>
          <p:cNvCxnSpPr>
            <a:stCxn id="462" idx="0"/>
            <a:endCxn id="463" idx="0"/>
          </p:cNvCxnSpPr>
          <p:nvPr/>
        </p:nvCxnSpPr>
        <p:spPr>
          <a:xfrm rot="-5400000" flipH="1">
            <a:off x="7311337" y="4999925"/>
            <a:ext cx="600" cy="919500"/>
          </a:xfrm>
          <a:prstGeom prst="curvedConnector3">
            <a:avLst>
              <a:gd name="adj1" fmla="val -39687500"/>
            </a:avLst>
          </a:prstGeom>
          <a:noFill/>
          <a:ln w="28575" cap="flat" cmpd="sng">
            <a:solidFill>
              <a:srgbClr val="FFFFFF"/>
            </a:solidFill>
            <a:prstDash val="solid"/>
            <a:round/>
            <a:headEnd type="none" w="med" len="med"/>
            <a:tailEnd type="triangle" w="med" len="med"/>
          </a:ln>
        </p:spPr>
      </p:cxnSp>
      <p:cxnSp>
        <p:nvCxnSpPr>
          <p:cNvPr id="465" name="Google Shape;465;p31"/>
          <p:cNvCxnSpPr>
            <a:stCxn id="463" idx="2"/>
            <a:endCxn id="462" idx="2"/>
          </p:cNvCxnSpPr>
          <p:nvPr/>
        </p:nvCxnSpPr>
        <p:spPr>
          <a:xfrm rot="5400000">
            <a:off x="7311387" y="5627612"/>
            <a:ext cx="600" cy="919500"/>
          </a:xfrm>
          <a:prstGeom prst="curvedConnector3">
            <a:avLst>
              <a:gd name="adj1" fmla="val 39689655"/>
            </a:avLst>
          </a:prstGeom>
          <a:noFill/>
          <a:ln w="28575" cap="flat" cmpd="sng">
            <a:solidFill>
              <a:srgbClr val="FFFFFF"/>
            </a:solidFill>
            <a:prstDash val="solid"/>
            <a:round/>
            <a:headEnd type="none" w="med" len="med"/>
            <a:tailEnd type="triangle" w="med" len="med"/>
          </a:ln>
        </p:spPr>
      </p:cxnSp>
      <p:pic>
        <p:nvPicPr>
          <p:cNvPr id="466" name="Google Shape;466;p31"/>
          <p:cNvPicPr preferRelativeResize="0"/>
          <p:nvPr/>
        </p:nvPicPr>
        <p:blipFill>
          <a:blip r:embed="rId7">
            <a:alphaModFix/>
          </a:blip>
          <a:stretch>
            <a:fillRect/>
          </a:stretch>
        </p:blipFill>
        <p:spPr>
          <a:xfrm>
            <a:off x="9454650" y="3869624"/>
            <a:ext cx="731700" cy="73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471" name="Google Shape;471;p32"/>
          <p:cNvCxnSpPr>
            <a:endCxn id="472" idx="2"/>
          </p:cNvCxnSpPr>
          <p:nvPr/>
        </p:nvCxnSpPr>
        <p:spPr>
          <a:xfrm>
            <a:off x="4487650" y="668650"/>
            <a:ext cx="6549600" cy="0"/>
          </a:xfrm>
          <a:prstGeom prst="straightConnector1">
            <a:avLst/>
          </a:prstGeom>
          <a:noFill/>
          <a:ln w="38100" cap="flat" cmpd="sng">
            <a:solidFill>
              <a:srgbClr val="7CC7FB"/>
            </a:solidFill>
            <a:prstDash val="solid"/>
            <a:round/>
            <a:headEnd type="none" w="med" len="med"/>
            <a:tailEnd type="none" w="med" len="med"/>
          </a:ln>
        </p:spPr>
      </p:cxnSp>
      <p:sp>
        <p:nvSpPr>
          <p:cNvPr id="473" name="Google Shape;473;p32"/>
          <p:cNvSpPr txBox="1"/>
          <p:nvPr/>
        </p:nvSpPr>
        <p:spPr>
          <a:xfrm>
            <a:off x="688750" y="314650"/>
            <a:ext cx="4988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Conclusions</a:t>
            </a:r>
            <a:endParaRPr sz="4000">
              <a:solidFill>
                <a:srgbClr val="283134"/>
              </a:solidFill>
              <a:latin typeface="Helvetica Neue Light"/>
              <a:ea typeface="Helvetica Neue Light"/>
              <a:cs typeface="Helvetica Neue Light"/>
              <a:sym typeface="Helvetica Neue Light"/>
            </a:endParaRPr>
          </a:p>
        </p:txBody>
      </p:sp>
      <p:sp>
        <p:nvSpPr>
          <p:cNvPr id="472" name="Google Shape;472;p32"/>
          <p:cNvSpPr/>
          <p:nvPr/>
        </p:nvSpPr>
        <p:spPr>
          <a:xfrm>
            <a:off x="11037250" y="449800"/>
            <a:ext cx="437700" cy="437700"/>
          </a:xfrm>
          <a:prstGeom prst="ellipse">
            <a:avLst/>
          </a:prstGeom>
          <a:noFill/>
          <a:ln w="38100" cap="flat" cmpd="sng">
            <a:solidFill>
              <a:srgbClr val="7CC7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474" name="Google Shape;474;p32"/>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764325" y="1479675"/>
            <a:ext cx="1170900" cy="1170900"/>
          </a:xfrm>
          <a:prstGeom prst="ellipse">
            <a:avLst/>
          </a:prstGeom>
          <a:gradFill>
            <a:gsLst>
              <a:gs pos="0">
                <a:srgbClr val="2E7DBA"/>
              </a:gs>
              <a:gs pos="50000">
                <a:srgbClr val="2AA2DD"/>
              </a:gs>
              <a:gs pos="100000">
                <a:srgbClr val="57B478"/>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7100">
                <a:solidFill>
                  <a:schemeClr val="lt1"/>
                </a:solidFill>
                <a:latin typeface="Helvetica Neue Light"/>
                <a:ea typeface="Helvetica Neue Light"/>
                <a:cs typeface="Helvetica Neue Light"/>
                <a:sym typeface="Helvetica Neue Light"/>
              </a:rPr>
              <a:t>1</a:t>
            </a:r>
            <a:endParaRPr sz="7100">
              <a:latin typeface="Helvetica Neue Light"/>
              <a:ea typeface="Helvetica Neue Light"/>
              <a:cs typeface="Helvetica Neue Light"/>
              <a:sym typeface="Helvetica Neue Light"/>
            </a:endParaRPr>
          </a:p>
        </p:txBody>
      </p:sp>
      <p:sp>
        <p:nvSpPr>
          <p:cNvPr id="476" name="Google Shape;476;p32"/>
          <p:cNvSpPr/>
          <p:nvPr/>
        </p:nvSpPr>
        <p:spPr>
          <a:xfrm>
            <a:off x="9769100" y="2740650"/>
            <a:ext cx="1170900" cy="1170900"/>
          </a:xfrm>
          <a:prstGeom prst="ellipse">
            <a:avLst/>
          </a:prstGeom>
          <a:gradFill>
            <a:gsLst>
              <a:gs pos="0">
                <a:srgbClr val="2E7DBA"/>
              </a:gs>
              <a:gs pos="50000">
                <a:srgbClr val="2AA2DD"/>
              </a:gs>
              <a:gs pos="100000">
                <a:srgbClr val="57B478"/>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100">
                <a:solidFill>
                  <a:schemeClr val="lt1"/>
                </a:solidFill>
                <a:latin typeface="Helvetica Neue Light"/>
                <a:ea typeface="Helvetica Neue Light"/>
                <a:cs typeface="Helvetica Neue Light"/>
                <a:sym typeface="Helvetica Neue Light"/>
              </a:rPr>
              <a:t>2</a:t>
            </a:r>
            <a:endParaRPr sz="7100">
              <a:latin typeface="Helvetica Neue Light"/>
              <a:ea typeface="Helvetica Neue Light"/>
              <a:cs typeface="Helvetica Neue Light"/>
              <a:sym typeface="Helvetica Neue Light"/>
            </a:endParaRPr>
          </a:p>
        </p:txBody>
      </p:sp>
      <p:sp>
        <p:nvSpPr>
          <p:cNvPr id="477" name="Google Shape;477;p32"/>
          <p:cNvSpPr/>
          <p:nvPr/>
        </p:nvSpPr>
        <p:spPr>
          <a:xfrm>
            <a:off x="764325" y="3754275"/>
            <a:ext cx="1170900" cy="1170900"/>
          </a:xfrm>
          <a:prstGeom prst="ellipse">
            <a:avLst/>
          </a:prstGeom>
          <a:gradFill>
            <a:gsLst>
              <a:gs pos="0">
                <a:srgbClr val="2E7DBA"/>
              </a:gs>
              <a:gs pos="50000">
                <a:srgbClr val="2AA2DD"/>
              </a:gs>
              <a:gs pos="100000">
                <a:srgbClr val="57B478"/>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100">
                <a:solidFill>
                  <a:schemeClr val="lt1"/>
                </a:solidFill>
                <a:latin typeface="Helvetica Neue Light"/>
                <a:ea typeface="Helvetica Neue Light"/>
                <a:cs typeface="Helvetica Neue Light"/>
                <a:sym typeface="Helvetica Neue Light"/>
              </a:rPr>
              <a:t>3</a:t>
            </a:r>
            <a:endParaRPr sz="7100">
              <a:latin typeface="Helvetica Neue Light"/>
              <a:ea typeface="Helvetica Neue Light"/>
              <a:cs typeface="Helvetica Neue Light"/>
              <a:sym typeface="Helvetica Neue Light"/>
            </a:endParaRPr>
          </a:p>
        </p:txBody>
      </p:sp>
      <p:sp>
        <p:nvSpPr>
          <p:cNvPr id="478" name="Google Shape;478;p32"/>
          <p:cNvSpPr/>
          <p:nvPr/>
        </p:nvSpPr>
        <p:spPr>
          <a:xfrm>
            <a:off x="9769100" y="5169450"/>
            <a:ext cx="1170900" cy="1170900"/>
          </a:xfrm>
          <a:prstGeom prst="ellipse">
            <a:avLst/>
          </a:prstGeom>
          <a:gradFill>
            <a:gsLst>
              <a:gs pos="0">
                <a:srgbClr val="2E7DBA"/>
              </a:gs>
              <a:gs pos="50000">
                <a:srgbClr val="2AA2DD"/>
              </a:gs>
              <a:gs pos="100000">
                <a:srgbClr val="57B478"/>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100">
                <a:solidFill>
                  <a:schemeClr val="lt1"/>
                </a:solidFill>
                <a:latin typeface="Helvetica Neue Light"/>
                <a:ea typeface="Helvetica Neue Light"/>
                <a:cs typeface="Helvetica Neue Light"/>
                <a:sym typeface="Helvetica Neue Light"/>
              </a:rPr>
              <a:t>4</a:t>
            </a:r>
            <a:endParaRPr sz="7100">
              <a:latin typeface="Helvetica Neue Light"/>
              <a:ea typeface="Helvetica Neue Light"/>
              <a:cs typeface="Helvetica Neue Light"/>
              <a:sym typeface="Helvetica Neue Light"/>
            </a:endParaRPr>
          </a:p>
        </p:txBody>
      </p:sp>
      <p:sp>
        <p:nvSpPr>
          <p:cNvPr id="479" name="Google Shape;479;p32"/>
          <p:cNvSpPr txBox="1"/>
          <p:nvPr/>
        </p:nvSpPr>
        <p:spPr>
          <a:xfrm>
            <a:off x="2115350" y="1410325"/>
            <a:ext cx="4988400" cy="11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chemeClr val="dk1"/>
                </a:solidFill>
                <a:latin typeface="Helvetica Neue"/>
                <a:ea typeface="Helvetica Neue"/>
                <a:cs typeface="Helvetica Neue"/>
                <a:sym typeface="Helvetica Neue"/>
              </a:rPr>
              <a:t>Scalability</a:t>
            </a:r>
            <a:endParaRPr sz="25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2500">
                <a:solidFill>
                  <a:schemeClr val="dk1"/>
                </a:solidFill>
                <a:latin typeface="Helvetica Neue Light"/>
                <a:ea typeface="Helvetica Neue Light"/>
                <a:cs typeface="Helvetica Neue Light"/>
                <a:sym typeface="Helvetica Neue Light"/>
              </a:rPr>
              <a:t>Layered structure of GIS model allows to add more data</a:t>
            </a:r>
            <a:endParaRPr sz="2500">
              <a:solidFill>
                <a:schemeClr val="dk1"/>
              </a:solidFill>
              <a:latin typeface="Helvetica Neue Light"/>
              <a:ea typeface="Helvetica Neue Light"/>
              <a:cs typeface="Helvetica Neue Light"/>
              <a:sym typeface="Helvetica Neue Light"/>
            </a:endParaRPr>
          </a:p>
        </p:txBody>
      </p:sp>
      <p:sp>
        <p:nvSpPr>
          <p:cNvPr id="480" name="Google Shape;480;p32"/>
          <p:cNvSpPr txBox="1"/>
          <p:nvPr/>
        </p:nvSpPr>
        <p:spPr>
          <a:xfrm>
            <a:off x="4601475" y="2650575"/>
            <a:ext cx="4988400" cy="110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500" b="1">
                <a:solidFill>
                  <a:schemeClr val="dk1"/>
                </a:solidFill>
                <a:latin typeface="Helvetica Neue"/>
                <a:ea typeface="Helvetica Neue"/>
                <a:cs typeface="Helvetica Neue"/>
                <a:sym typeface="Helvetica Neue"/>
              </a:rPr>
              <a:t>Economic Feasibility</a:t>
            </a:r>
            <a:endParaRPr sz="2500" b="1">
              <a:solidFill>
                <a:schemeClr val="dk1"/>
              </a:solidFill>
              <a:latin typeface="Helvetica Neue"/>
              <a:ea typeface="Helvetica Neue"/>
              <a:cs typeface="Helvetica Neue"/>
              <a:sym typeface="Helvetica Neue"/>
            </a:endParaRPr>
          </a:p>
          <a:p>
            <a:pPr marL="0" lvl="0" indent="0" algn="r" rtl="0">
              <a:spcBef>
                <a:spcPts val="0"/>
              </a:spcBef>
              <a:spcAft>
                <a:spcPts val="0"/>
              </a:spcAft>
              <a:buNone/>
            </a:pPr>
            <a:r>
              <a:rPr lang="en-GB" sz="2500">
                <a:solidFill>
                  <a:schemeClr val="dk1"/>
                </a:solidFill>
                <a:latin typeface="Helvetica Neue Light"/>
                <a:ea typeface="Helvetica Neue Light"/>
                <a:cs typeface="Helvetica Neue Light"/>
                <a:sym typeface="Helvetica Neue Light"/>
              </a:rPr>
              <a:t>Features able to assess a possible economic return</a:t>
            </a:r>
            <a:endParaRPr sz="2500">
              <a:solidFill>
                <a:schemeClr val="dk1"/>
              </a:solidFill>
              <a:latin typeface="Helvetica Neue Light"/>
              <a:ea typeface="Helvetica Neue Light"/>
              <a:cs typeface="Helvetica Neue Light"/>
              <a:sym typeface="Helvetica Neue Light"/>
            </a:endParaRPr>
          </a:p>
        </p:txBody>
      </p:sp>
      <p:sp>
        <p:nvSpPr>
          <p:cNvPr id="481" name="Google Shape;481;p32"/>
          <p:cNvSpPr txBox="1"/>
          <p:nvPr/>
        </p:nvSpPr>
        <p:spPr>
          <a:xfrm>
            <a:off x="4719250" y="5112975"/>
            <a:ext cx="4988400" cy="110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500" b="1">
                <a:solidFill>
                  <a:schemeClr val="dk1"/>
                </a:solidFill>
                <a:latin typeface="Helvetica Neue"/>
                <a:ea typeface="Helvetica Neue"/>
                <a:cs typeface="Helvetica Neue"/>
                <a:sym typeface="Helvetica Neue"/>
              </a:rPr>
              <a:t>User Friendliness</a:t>
            </a:r>
            <a:endParaRPr sz="2500" b="1">
              <a:solidFill>
                <a:schemeClr val="dk1"/>
              </a:solidFill>
              <a:latin typeface="Helvetica Neue"/>
              <a:ea typeface="Helvetica Neue"/>
              <a:cs typeface="Helvetica Neue"/>
              <a:sym typeface="Helvetica Neue"/>
            </a:endParaRPr>
          </a:p>
          <a:p>
            <a:pPr marL="0" lvl="0" indent="0" algn="r" rtl="0">
              <a:spcBef>
                <a:spcPts val="0"/>
              </a:spcBef>
              <a:spcAft>
                <a:spcPts val="0"/>
              </a:spcAft>
              <a:buNone/>
            </a:pPr>
            <a:r>
              <a:rPr lang="en-GB" sz="2500">
                <a:solidFill>
                  <a:schemeClr val="dk1"/>
                </a:solidFill>
                <a:latin typeface="Helvetica Neue Light"/>
                <a:ea typeface="Helvetica Neue Light"/>
                <a:cs typeface="Helvetica Neue Light"/>
                <a:sym typeface="Helvetica Neue Light"/>
              </a:rPr>
              <a:t>Dedicated Web App tool for end users</a:t>
            </a:r>
            <a:endParaRPr sz="2500">
              <a:solidFill>
                <a:schemeClr val="dk1"/>
              </a:solidFill>
              <a:latin typeface="Helvetica Neue Light"/>
              <a:ea typeface="Helvetica Neue Light"/>
              <a:cs typeface="Helvetica Neue Light"/>
              <a:sym typeface="Helvetica Neue Light"/>
            </a:endParaRPr>
          </a:p>
        </p:txBody>
      </p:sp>
      <p:sp>
        <p:nvSpPr>
          <p:cNvPr id="482" name="Google Shape;482;p32"/>
          <p:cNvSpPr txBox="1"/>
          <p:nvPr/>
        </p:nvSpPr>
        <p:spPr>
          <a:xfrm>
            <a:off x="2115350" y="3677075"/>
            <a:ext cx="4988400" cy="11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chemeClr val="dk1"/>
                </a:solidFill>
                <a:latin typeface="Helvetica Neue"/>
                <a:ea typeface="Helvetica Neue"/>
                <a:cs typeface="Helvetica Neue"/>
                <a:sym typeface="Helvetica Neue"/>
              </a:rPr>
              <a:t>Sustainability</a:t>
            </a:r>
            <a:endParaRPr sz="25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2500">
                <a:solidFill>
                  <a:schemeClr val="dk1"/>
                </a:solidFill>
                <a:latin typeface="Helvetica Neue Light"/>
                <a:ea typeface="Helvetica Neue Light"/>
                <a:cs typeface="Helvetica Neue Light"/>
                <a:sym typeface="Helvetica Neue Light"/>
              </a:rPr>
              <a:t>Current infrastructure and energy demand are taken into account</a:t>
            </a:r>
            <a:endParaRPr sz="2500">
              <a:solidFill>
                <a:schemeClr val="dk1"/>
              </a:solidFill>
              <a:latin typeface="Helvetica Neue Light"/>
              <a:ea typeface="Helvetica Neue Light"/>
              <a:cs typeface="Helvetica Neue Light"/>
              <a:sym typeface="Helvetica Neue Light"/>
            </a:endParaRPr>
          </a:p>
        </p:txBody>
      </p:sp>
      <p:sp>
        <p:nvSpPr>
          <p:cNvPr id="2" name="Slide Number Placeholder 1">
            <a:extLst>
              <a:ext uri="{FF2B5EF4-FFF2-40B4-BE49-F238E27FC236}">
                <a16:creationId xmlns:a16="http://schemas.microsoft.com/office/drawing/2014/main" id="{B078089C-C315-65DD-9AD7-C910BAD948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r>
              <a:rPr lang="en-GB" sz="1300">
                <a:solidFill>
                  <a:schemeClr val="dk2"/>
                </a:solidFill>
                <a:latin typeface="Arial"/>
                <a:ea typeface="Arial"/>
                <a:cs typeface="Arial"/>
                <a:sym typeface="Arial"/>
              </a:rPr>
              <a:t>/20</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cxnSp>
        <p:nvCxnSpPr>
          <p:cNvPr id="73" name="Google Shape;73;p14"/>
          <p:cNvCxnSpPr>
            <a:stCxn id="74" idx="3"/>
            <a:endCxn id="75" idx="2"/>
          </p:cNvCxnSpPr>
          <p:nvPr/>
        </p:nvCxnSpPr>
        <p:spPr>
          <a:xfrm>
            <a:off x="3752050" y="668650"/>
            <a:ext cx="7285200" cy="0"/>
          </a:xfrm>
          <a:prstGeom prst="straightConnector1">
            <a:avLst/>
          </a:prstGeom>
          <a:noFill/>
          <a:ln w="38100" cap="flat" cmpd="sng">
            <a:solidFill>
              <a:srgbClr val="2E7DBA"/>
            </a:solidFill>
            <a:prstDash val="solid"/>
            <a:round/>
            <a:headEnd type="none" w="med" len="med"/>
            <a:tailEnd type="none" w="med" len="med"/>
          </a:ln>
        </p:spPr>
      </p:cxnSp>
      <p:sp>
        <p:nvSpPr>
          <p:cNvPr id="74" name="Google Shape;74;p14"/>
          <p:cNvSpPr txBox="1"/>
          <p:nvPr/>
        </p:nvSpPr>
        <p:spPr>
          <a:xfrm>
            <a:off x="688750" y="314650"/>
            <a:ext cx="3063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Introduction</a:t>
            </a:r>
            <a:endParaRPr sz="4000">
              <a:solidFill>
                <a:srgbClr val="283134"/>
              </a:solidFill>
              <a:latin typeface="Helvetica Neue"/>
              <a:ea typeface="Helvetica Neue"/>
              <a:cs typeface="Helvetica Neue"/>
              <a:sym typeface="Helvetica Neue"/>
            </a:endParaRPr>
          </a:p>
        </p:txBody>
      </p:sp>
      <p:sp>
        <p:nvSpPr>
          <p:cNvPr id="75" name="Google Shape;75;p14"/>
          <p:cNvSpPr/>
          <p:nvPr/>
        </p:nvSpPr>
        <p:spPr>
          <a:xfrm>
            <a:off x="11037250" y="449800"/>
            <a:ext cx="437700" cy="437700"/>
          </a:xfrm>
          <a:prstGeom prst="ellipse">
            <a:avLst/>
          </a:prstGeom>
          <a:noFill/>
          <a:ln w="38100" cap="flat" cmpd="sng">
            <a:solidFill>
              <a:srgbClr val="5381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76" name="Google Shape;76;p14"/>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2</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78" name="Google Shape;78;p14"/>
          <p:cNvSpPr/>
          <p:nvPr/>
        </p:nvSpPr>
        <p:spPr>
          <a:xfrm>
            <a:off x="893800" y="1896613"/>
            <a:ext cx="4166700" cy="1623600"/>
          </a:xfrm>
          <a:prstGeom prst="roundRect">
            <a:avLst>
              <a:gd name="adj" fmla="val 16667"/>
            </a:avLst>
          </a:prstGeom>
          <a:noFill/>
          <a:ln w="38100" cap="flat" cmpd="sng">
            <a:solidFill>
              <a:srgbClr val="7BB67B"/>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2100"/>
              </a:spcAft>
              <a:buNone/>
            </a:pPr>
            <a:r>
              <a:rPr lang="en-GB" sz="1700" b="1">
                <a:solidFill>
                  <a:schemeClr val="dk1"/>
                </a:solidFill>
                <a:latin typeface="Helvetica Neue"/>
                <a:ea typeface="Helvetica Neue"/>
                <a:cs typeface="Helvetica Neue"/>
                <a:sym typeface="Helvetica Neue"/>
              </a:rPr>
              <a:t>OASIS mission: O</a:t>
            </a:r>
            <a:r>
              <a:rPr lang="en-GB" sz="1700">
                <a:solidFill>
                  <a:schemeClr val="dk1"/>
                </a:solidFill>
                <a:latin typeface="Helvetica Neue Light"/>
                <a:ea typeface="Helvetica Neue Light"/>
                <a:cs typeface="Helvetica Neue Light"/>
                <a:sym typeface="Helvetica Neue Light"/>
              </a:rPr>
              <a:t>ptimal </a:t>
            </a:r>
            <a:r>
              <a:rPr lang="en-GB" sz="1700" b="1">
                <a:solidFill>
                  <a:schemeClr val="dk1"/>
                </a:solidFill>
                <a:latin typeface="Helvetica Neue"/>
                <a:ea typeface="Helvetica Neue"/>
                <a:cs typeface="Helvetica Neue"/>
                <a:sym typeface="Helvetica Neue"/>
              </a:rPr>
              <a:t>A</a:t>
            </a:r>
            <a:r>
              <a:rPr lang="en-GB" sz="1700">
                <a:solidFill>
                  <a:schemeClr val="dk1"/>
                </a:solidFill>
                <a:latin typeface="Helvetica Neue Light"/>
                <a:ea typeface="Helvetica Neue Light"/>
                <a:cs typeface="Helvetica Neue Light"/>
                <a:sym typeface="Helvetica Neue Light"/>
              </a:rPr>
              <a:t>llocation and </a:t>
            </a:r>
            <a:r>
              <a:rPr lang="en-GB" sz="1700" b="1">
                <a:solidFill>
                  <a:schemeClr val="dk1"/>
                </a:solidFill>
                <a:latin typeface="Helvetica Neue"/>
                <a:ea typeface="Helvetica Neue"/>
                <a:cs typeface="Helvetica Neue"/>
                <a:sym typeface="Helvetica Neue"/>
              </a:rPr>
              <a:t>S</a:t>
            </a:r>
            <a:r>
              <a:rPr lang="en-GB" sz="1700">
                <a:solidFill>
                  <a:schemeClr val="dk1"/>
                </a:solidFill>
                <a:latin typeface="Helvetica Neue Light"/>
                <a:ea typeface="Helvetica Neue Light"/>
                <a:cs typeface="Helvetica Neue Light"/>
                <a:sym typeface="Helvetica Neue Light"/>
              </a:rPr>
              <a:t>izing of Electric </a:t>
            </a:r>
            <a:r>
              <a:rPr lang="en-GB" sz="1700" b="1">
                <a:solidFill>
                  <a:schemeClr val="dk1"/>
                </a:solidFill>
                <a:latin typeface="Helvetica Neue"/>
                <a:ea typeface="Helvetica Neue"/>
                <a:cs typeface="Helvetica Neue"/>
                <a:sym typeface="Helvetica Neue"/>
              </a:rPr>
              <a:t>I</a:t>
            </a:r>
            <a:r>
              <a:rPr lang="en-GB" sz="1700">
                <a:solidFill>
                  <a:schemeClr val="dk1"/>
                </a:solidFill>
                <a:latin typeface="Helvetica Neue Light"/>
                <a:ea typeface="Helvetica Neue Light"/>
                <a:cs typeface="Helvetica Neue Light"/>
                <a:sym typeface="Helvetica Neue Light"/>
              </a:rPr>
              <a:t>nfrastructures basing on Predictive </a:t>
            </a:r>
            <a:r>
              <a:rPr lang="en-GB" sz="1700" b="1">
                <a:solidFill>
                  <a:schemeClr val="dk1"/>
                </a:solidFill>
                <a:latin typeface="Helvetica Neue"/>
                <a:ea typeface="Helvetica Neue"/>
                <a:cs typeface="Helvetica Neue"/>
                <a:sym typeface="Helvetica Neue"/>
              </a:rPr>
              <a:t>S</a:t>
            </a:r>
            <a:r>
              <a:rPr lang="en-GB" sz="1700">
                <a:solidFill>
                  <a:schemeClr val="dk1"/>
                </a:solidFill>
                <a:latin typeface="Helvetica Neue Light"/>
                <a:ea typeface="Helvetica Neue Light"/>
                <a:cs typeface="Helvetica Neue Light"/>
                <a:sym typeface="Helvetica Neue Light"/>
              </a:rPr>
              <a:t>imulations</a:t>
            </a:r>
            <a:endParaRPr>
              <a:solidFill>
                <a:schemeClr val="lt1"/>
              </a:solidFill>
              <a:highlight>
                <a:srgbClr val="461F4B"/>
              </a:highlight>
              <a:latin typeface="Helvetica Neue"/>
              <a:ea typeface="Helvetica Neue"/>
              <a:cs typeface="Helvetica Neue"/>
              <a:sym typeface="Helvetica Neue"/>
            </a:endParaRPr>
          </a:p>
        </p:txBody>
      </p:sp>
      <p:sp>
        <p:nvSpPr>
          <p:cNvPr id="79" name="Google Shape;79;p1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2100"/>
              </a:spcAft>
              <a:buNone/>
            </a:pPr>
            <a:endParaRPr/>
          </a:p>
        </p:txBody>
      </p:sp>
      <p:pic>
        <p:nvPicPr>
          <p:cNvPr id="80" name="Google Shape;80;p14"/>
          <p:cNvPicPr preferRelativeResize="0"/>
          <p:nvPr/>
        </p:nvPicPr>
        <p:blipFill rotWithShape="1">
          <a:blip r:embed="rId3">
            <a:alphaModFix/>
          </a:blip>
          <a:srcRect l="36868" t="15853"/>
          <a:stretch/>
        </p:blipFill>
        <p:spPr>
          <a:xfrm>
            <a:off x="5749425" y="1289925"/>
            <a:ext cx="5287824" cy="4698538"/>
          </a:xfrm>
          <a:prstGeom prst="rect">
            <a:avLst/>
          </a:prstGeom>
          <a:noFill/>
          <a:ln>
            <a:noFill/>
          </a:ln>
        </p:spPr>
      </p:pic>
      <p:cxnSp>
        <p:nvCxnSpPr>
          <p:cNvPr id="81" name="Google Shape;81;p14"/>
          <p:cNvCxnSpPr/>
          <p:nvPr/>
        </p:nvCxnSpPr>
        <p:spPr>
          <a:xfrm>
            <a:off x="6572250" y="5249325"/>
            <a:ext cx="4827900" cy="836700"/>
          </a:xfrm>
          <a:prstGeom prst="straightConnector1">
            <a:avLst/>
          </a:prstGeom>
          <a:noFill/>
          <a:ln w="38100" cap="flat" cmpd="sng">
            <a:solidFill>
              <a:schemeClr val="dk2"/>
            </a:solidFill>
            <a:prstDash val="solid"/>
            <a:round/>
            <a:headEnd type="none" w="med" len="med"/>
            <a:tailEnd type="none" w="med" len="med"/>
          </a:ln>
        </p:spPr>
      </p:cxnSp>
      <p:cxnSp>
        <p:nvCxnSpPr>
          <p:cNvPr id="82" name="Google Shape;82;p14"/>
          <p:cNvCxnSpPr/>
          <p:nvPr/>
        </p:nvCxnSpPr>
        <p:spPr>
          <a:xfrm rot="10800000" flipH="1">
            <a:off x="6593425" y="3860000"/>
            <a:ext cx="4767900" cy="1347000"/>
          </a:xfrm>
          <a:prstGeom prst="straightConnector1">
            <a:avLst/>
          </a:prstGeom>
          <a:noFill/>
          <a:ln w="38100" cap="flat" cmpd="sng">
            <a:solidFill>
              <a:schemeClr val="dk2"/>
            </a:solidFill>
            <a:prstDash val="solid"/>
            <a:round/>
            <a:headEnd type="none" w="med" len="med"/>
            <a:tailEnd type="none" w="med" len="med"/>
          </a:ln>
        </p:spPr>
      </p:cxnSp>
      <p:sp>
        <p:nvSpPr>
          <p:cNvPr id="83" name="Google Shape;83;p14"/>
          <p:cNvSpPr/>
          <p:nvPr/>
        </p:nvSpPr>
        <p:spPr>
          <a:xfrm>
            <a:off x="893800" y="4869325"/>
            <a:ext cx="4166700" cy="797700"/>
          </a:xfrm>
          <a:prstGeom prst="roundRect">
            <a:avLst>
              <a:gd name="adj" fmla="val 16667"/>
            </a:avLst>
          </a:prstGeom>
          <a:noFill/>
          <a:ln w="38100" cap="flat" cmpd="sng">
            <a:solidFill>
              <a:srgbClr val="6EABE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solidFill>
                  <a:schemeClr val="dk1"/>
                </a:solidFill>
                <a:latin typeface="Helvetica Neue"/>
                <a:ea typeface="Helvetica Neue"/>
                <a:cs typeface="Helvetica Neue"/>
                <a:sym typeface="Helvetica Neue"/>
              </a:rPr>
              <a:t>Where to place the </a:t>
            </a:r>
            <a:endParaRPr sz="17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GB" sz="1700" b="1">
                <a:solidFill>
                  <a:schemeClr val="dk1"/>
                </a:solidFill>
                <a:latin typeface="Helvetica Neue"/>
                <a:ea typeface="Helvetica Neue"/>
                <a:cs typeface="Helvetica Neue"/>
                <a:sym typeface="Helvetica Neue"/>
              </a:rPr>
              <a:t>next one?</a:t>
            </a:r>
            <a:endParaRPr sz="1700" b="1">
              <a:solidFill>
                <a:schemeClr val="dk1"/>
              </a:solidFill>
              <a:latin typeface="Helvetica Neue"/>
              <a:ea typeface="Helvetica Neue"/>
              <a:cs typeface="Helvetica Neue"/>
              <a:sym typeface="Helvetica Neue"/>
            </a:endParaRPr>
          </a:p>
        </p:txBody>
      </p:sp>
      <p:pic>
        <p:nvPicPr>
          <p:cNvPr id="84" name="Google Shape;84;p14"/>
          <p:cNvPicPr preferRelativeResize="0"/>
          <p:nvPr/>
        </p:nvPicPr>
        <p:blipFill>
          <a:blip r:embed="rId4">
            <a:alphaModFix/>
          </a:blip>
          <a:stretch>
            <a:fillRect/>
          </a:stretch>
        </p:blipFill>
        <p:spPr>
          <a:xfrm>
            <a:off x="8781255" y="3849018"/>
            <a:ext cx="2607823" cy="2291401"/>
          </a:xfrm>
          <a:prstGeom prst="rect">
            <a:avLst/>
          </a:prstGeom>
          <a:noFill/>
          <a:ln w="38100" cap="flat" cmpd="sng">
            <a:solidFill>
              <a:schemeClr val="dk2"/>
            </a:solidFill>
            <a:prstDash val="solid"/>
            <a:round/>
            <a:headEnd type="none" w="sm" len="sm"/>
            <a:tailEnd type="none" w="sm" len="sm"/>
          </a:ln>
        </p:spPr>
      </p:pic>
      <p:cxnSp>
        <p:nvCxnSpPr>
          <p:cNvPr id="85" name="Google Shape;85;p14"/>
          <p:cNvCxnSpPr>
            <a:stCxn id="86" idx="4"/>
          </p:cNvCxnSpPr>
          <p:nvPr/>
        </p:nvCxnSpPr>
        <p:spPr>
          <a:xfrm flipH="1">
            <a:off x="9431300" y="2985050"/>
            <a:ext cx="372600" cy="2354700"/>
          </a:xfrm>
          <a:prstGeom prst="straightConnector1">
            <a:avLst/>
          </a:prstGeom>
          <a:noFill/>
          <a:ln w="28575" cap="flat" cmpd="sng">
            <a:solidFill>
              <a:schemeClr val="dk1"/>
            </a:solidFill>
            <a:prstDash val="solid"/>
            <a:round/>
            <a:headEnd type="none" w="med" len="med"/>
            <a:tailEnd type="stealth" w="med" len="med"/>
          </a:ln>
        </p:spPr>
      </p:cxnSp>
      <p:cxnSp>
        <p:nvCxnSpPr>
          <p:cNvPr id="87" name="Google Shape;87;p14"/>
          <p:cNvCxnSpPr/>
          <p:nvPr/>
        </p:nvCxnSpPr>
        <p:spPr>
          <a:xfrm>
            <a:off x="9803145" y="2842505"/>
            <a:ext cx="1500" cy="2767500"/>
          </a:xfrm>
          <a:prstGeom prst="straightConnector1">
            <a:avLst/>
          </a:prstGeom>
          <a:noFill/>
          <a:ln w="28575" cap="flat" cmpd="sng">
            <a:solidFill>
              <a:schemeClr val="dk1"/>
            </a:solidFill>
            <a:prstDash val="solid"/>
            <a:round/>
            <a:headEnd type="none" w="med" len="med"/>
            <a:tailEnd type="stealth" w="med" len="med"/>
          </a:ln>
        </p:spPr>
      </p:cxnSp>
      <p:cxnSp>
        <p:nvCxnSpPr>
          <p:cNvPr id="88" name="Google Shape;88;p14"/>
          <p:cNvCxnSpPr/>
          <p:nvPr/>
        </p:nvCxnSpPr>
        <p:spPr>
          <a:xfrm>
            <a:off x="9803145" y="2842505"/>
            <a:ext cx="683400" cy="2523000"/>
          </a:xfrm>
          <a:prstGeom prst="straightConnector1">
            <a:avLst/>
          </a:prstGeom>
          <a:noFill/>
          <a:ln w="28575" cap="flat" cmpd="sng">
            <a:solidFill>
              <a:schemeClr val="dk1"/>
            </a:solidFill>
            <a:prstDash val="solid"/>
            <a:round/>
            <a:headEnd type="none" w="med" len="med"/>
            <a:tailEnd type="stealth" w="med" len="med"/>
          </a:ln>
        </p:spPr>
      </p:cxnSp>
      <p:cxnSp>
        <p:nvCxnSpPr>
          <p:cNvPr id="89" name="Google Shape;89;p14"/>
          <p:cNvCxnSpPr/>
          <p:nvPr/>
        </p:nvCxnSpPr>
        <p:spPr>
          <a:xfrm>
            <a:off x="9803145" y="2842505"/>
            <a:ext cx="966300" cy="1815300"/>
          </a:xfrm>
          <a:prstGeom prst="straightConnector1">
            <a:avLst/>
          </a:prstGeom>
          <a:noFill/>
          <a:ln w="28575" cap="flat" cmpd="sng">
            <a:solidFill>
              <a:schemeClr val="dk1"/>
            </a:solidFill>
            <a:prstDash val="solid"/>
            <a:round/>
            <a:headEnd type="none" w="med" len="med"/>
            <a:tailEnd type="stealth" w="med" len="med"/>
          </a:ln>
        </p:spPr>
      </p:cxnSp>
      <p:sp>
        <p:nvSpPr>
          <p:cNvPr id="86" name="Google Shape;86;p14"/>
          <p:cNvSpPr/>
          <p:nvPr/>
        </p:nvSpPr>
        <p:spPr>
          <a:xfrm>
            <a:off x="9405050" y="2187350"/>
            <a:ext cx="797700" cy="797700"/>
          </a:xfrm>
          <a:prstGeom prst="ellipse">
            <a:avLst/>
          </a:prstGeom>
          <a:gradFill>
            <a:gsLst>
              <a:gs pos="0">
                <a:srgbClr val="2E7DBA"/>
              </a:gs>
              <a:gs pos="50000">
                <a:srgbClr val="2AA2DD"/>
              </a:gs>
              <a:gs pos="100000">
                <a:srgbClr val="57B478"/>
              </a:gs>
            </a:gsLst>
            <a:path path="circle">
              <a:fillToRect r="100000" b="100000"/>
            </a:path>
            <a:tileRect l="-100000" t="-100000"/>
          </a:gradFill>
          <a:ln w="1143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lt1"/>
                </a:solidFill>
                <a:latin typeface="Helvetica Neue Light"/>
                <a:ea typeface="Helvetica Neue Light"/>
                <a:cs typeface="Helvetica Neue Light"/>
                <a:sym typeface="Helvetica Neue Light"/>
              </a:rPr>
              <a:t>?</a:t>
            </a:r>
            <a:endParaRPr sz="2600">
              <a:solidFill>
                <a:schemeClr val="lt1"/>
              </a:solidFill>
              <a:latin typeface="Helvetica Neue Light"/>
              <a:ea typeface="Helvetica Neue Light"/>
              <a:cs typeface="Helvetica Neue Light"/>
              <a:sym typeface="Helvetica Neue Light"/>
            </a:endParaRPr>
          </a:p>
        </p:txBody>
      </p:sp>
      <p:cxnSp>
        <p:nvCxnSpPr>
          <p:cNvPr id="90" name="Google Shape;90;p14"/>
          <p:cNvCxnSpPr/>
          <p:nvPr/>
        </p:nvCxnSpPr>
        <p:spPr>
          <a:xfrm rot="10800000" flipH="1">
            <a:off x="6519325" y="3849675"/>
            <a:ext cx="2243700" cy="1304400"/>
          </a:xfrm>
          <a:prstGeom prst="straightConnector1">
            <a:avLst/>
          </a:prstGeom>
          <a:noFill/>
          <a:ln w="38100" cap="flat" cmpd="sng">
            <a:solidFill>
              <a:schemeClr val="dk2"/>
            </a:solidFill>
            <a:prstDash val="solid"/>
            <a:round/>
            <a:headEnd type="none" w="med" len="med"/>
            <a:tailEnd type="none" w="med" len="med"/>
          </a:ln>
        </p:spPr>
      </p:cxnSp>
      <p:cxnSp>
        <p:nvCxnSpPr>
          <p:cNvPr id="91" name="Google Shape;91;p14"/>
          <p:cNvCxnSpPr/>
          <p:nvPr/>
        </p:nvCxnSpPr>
        <p:spPr>
          <a:xfrm>
            <a:off x="6551075" y="5323425"/>
            <a:ext cx="2237100" cy="8139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a:t>20</a:t>
            </a:fld>
            <a:endParaRPr/>
          </a:p>
        </p:txBody>
      </p:sp>
      <p:pic>
        <p:nvPicPr>
          <p:cNvPr id="488" name="Google Shape;488;p33"/>
          <p:cNvPicPr preferRelativeResize="0"/>
          <p:nvPr/>
        </p:nvPicPr>
        <p:blipFill>
          <a:blip r:embed="rId3">
            <a:alphaModFix/>
          </a:blip>
          <a:stretch>
            <a:fillRect/>
          </a:stretch>
        </p:blipFill>
        <p:spPr>
          <a:xfrm>
            <a:off x="0" y="2850"/>
            <a:ext cx="12192000" cy="6852301"/>
          </a:xfrm>
          <a:prstGeom prst="rect">
            <a:avLst/>
          </a:prstGeom>
          <a:noFill/>
          <a:ln>
            <a:noFill/>
          </a:ln>
        </p:spPr>
      </p:pic>
      <p:pic>
        <p:nvPicPr>
          <p:cNvPr id="489" name="Google Shape;489;p33"/>
          <p:cNvPicPr preferRelativeResize="0"/>
          <p:nvPr/>
        </p:nvPicPr>
        <p:blipFill>
          <a:blip r:embed="rId4">
            <a:alphaModFix amt="63000"/>
          </a:blip>
          <a:stretch>
            <a:fillRect/>
          </a:stretch>
        </p:blipFill>
        <p:spPr>
          <a:xfrm rot="-5400000">
            <a:off x="2657738" y="-2687687"/>
            <a:ext cx="6880199" cy="12233375"/>
          </a:xfrm>
          <a:prstGeom prst="rect">
            <a:avLst/>
          </a:prstGeom>
          <a:noFill/>
          <a:ln>
            <a:noFill/>
          </a:ln>
        </p:spPr>
      </p:pic>
      <p:sp>
        <p:nvSpPr>
          <p:cNvPr id="490" name="Google Shape;490;p33"/>
          <p:cNvSpPr txBox="1"/>
          <p:nvPr/>
        </p:nvSpPr>
        <p:spPr>
          <a:xfrm>
            <a:off x="113325" y="2045400"/>
            <a:ext cx="57999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solidFill>
                  <a:schemeClr val="lt1"/>
                </a:solidFill>
                <a:latin typeface="Helvetica Neue Light"/>
                <a:ea typeface="Helvetica Neue Light"/>
                <a:cs typeface="Helvetica Neue Light"/>
                <a:sym typeface="Helvetica Neue Light"/>
              </a:rPr>
              <a:t>THANK YOU FOR YOUR ATTENTION</a:t>
            </a:r>
            <a:endParaRPr sz="25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2500" b="1">
              <a:solidFill>
                <a:schemeClr val="lt1"/>
              </a:solidFill>
              <a:latin typeface="Helvetica Neue"/>
              <a:ea typeface="Helvetica Neue"/>
              <a:cs typeface="Helvetica Neue"/>
              <a:sym typeface="Helvetica Neue"/>
            </a:endParaRPr>
          </a:p>
        </p:txBody>
      </p:sp>
      <p:pic>
        <p:nvPicPr>
          <p:cNvPr id="491" name="Google Shape;491;p33"/>
          <p:cNvPicPr preferRelativeResize="0"/>
          <p:nvPr/>
        </p:nvPicPr>
        <p:blipFill>
          <a:blip r:embed="rId5">
            <a:alphaModFix/>
          </a:blip>
          <a:stretch>
            <a:fillRect/>
          </a:stretch>
        </p:blipFill>
        <p:spPr>
          <a:xfrm>
            <a:off x="10434425" y="5635025"/>
            <a:ext cx="1693476" cy="1693476"/>
          </a:xfrm>
          <a:prstGeom prst="rect">
            <a:avLst/>
          </a:prstGeom>
          <a:noFill/>
          <a:ln>
            <a:noFill/>
          </a:ln>
        </p:spPr>
      </p:pic>
      <p:pic>
        <p:nvPicPr>
          <p:cNvPr id="492" name="Google Shape;492;p33"/>
          <p:cNvPicPr preferRelativeResize="0"/>
          <p:nvPr/>
        </p:nvPicPr>
        <p:blipFill>
          <a:blip r:embed="rId6">
            <a:alphaModFix/>
          </a:blip>
          <a:stretch>
            <a:fillRect/>
          </a:stretch>
        </p:blipFill>
        <p:spPr>
          <a:xfrm>
            <a:off x="8927725" y="6219399"/>
            <a:ext cx="1190800" cy="524700"/>
          </a:xfrm>
          <a:prstGeom prst="rect">
            <a:avLst/>
          </a:prstGeom>
          <a:noFill/>
          <a:ln>
            <a:noFill/>
          </a:ln>
        </p:spPr>
      </p:pic>
      <p:pic>
        <p:nvPicPr>
          <p:cNvPr id="493" name="Google Shape;493;p33"/>
          <p:cNvPicPr preferRelativeResize="0"/>
          <p:nvPr/>
        </p:nvPicPr>
        <p:blipFill>
          <a:blip r:embed="rId7">
            <a:alphaModFix/>
          </a:blip>
          <a:stretch>
            <a:fillRect/>
          </a:stretch>
        </p:blipFill>
        <p:spPr>
          <a:xfrm>
            <a:off x="189525" y="6199300"/>
            <a:ext cx="900314" cy="524699"/>
          </a:xfrm>
          <a:prstGeom prst="rect">
            <a:avLst/>
          </a:prstGeom>
          <a:noFill/>
          <a:ln>
            <a:noFill/>
          </a:ln>
        </p:spPr>
      </p:pic>
      <p:pic>
        <p:nvPicPr>
          <p:cNvPr id="494" name="Google Shape;494;p33"/>
          <p:cNvPicPr preferRelativeResize="0"/>
          <p:nvPr/>
        </p:nvPicPr>
        <p:blipFill rotWithShape="1">
          <a:blip r:embed="rId8">
            <a:alphaModFix/>
          </a:blip>
          <a:srcRect b="31224"/>
          <a:stretch/>
        </p:blipFill>
        <p:spPr>
          <a:xfrm>
            <a:off x="10434425" y="42375"/>
            <a:ext cx="1693476" cy="485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a:t>21</a:t>
            </a:fld>
            <a:endParaRPr/>
          </a:p>
        </p:txBody>
      </p:sp>
      <p:sp>
        <p:nvSpPr>
          <p:cNvPr id="500" name="Google Shape;500;p34"/>
          <p:cNvSpPr txBox="1"/>
          <p:nvPr/>
        </p:nvSpPr>
        <p:spPr>
          <a:xfrm>
            <a:off x="4585200" y="2877625"/>
            <a:ext cx="29127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i="1">
                <a:latin typeface="Helvetica Neue"/>
                <a:ea typeface="Helvetica Neue"/>
                <a:cs typeface="Helvetica Neue"/>
                <a:sym typeface="Helvetica Neue"/>
              </a:rPr>
              <a:t>Backup Slides</a:t>
            </a:r>
            <a:endParaRPr sz="3200" i="1">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cxnSp>
        <p:nvCxnSpPr>
          <p:cNvPr id="505" name="Google Shape;505;p35"/>
          <p:cNvCxnSpPr>
            <a:stCxn id="506" idx="3"/>
            <a:endCxn id="507"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506" name="Google Shape;506;p35"/>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Innovative Approach</a:t>
            </a:r>
            <a:endParaRPr sz="4000">
              <a:solidFill>
                <a:srgbClr val="283134"/>
              </a:solidFill>
              <a:latin typeface="Helvetica Neue"/>
              <a:ea typeface="Helvetica Neue"/>
              <a:cs typeface="Helvetica Neue"/>
              <a:sym typeface="Helvetica Neue"/>
            </a:endParaRPr>
          </a:p>
        </p:txBody>
      </p:sp>
      <p:sp>
        <p:nvSpPr>
          <p:cNvPr id="507" name="Google Shape;507;p35"/>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08" name="Google Shape;508;p35"/>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9" name="Google Shape;509;p35"/>
          <p:cNvPicPr preferRelativeResize="0"/>
          <p:nvPr/>
        </p:nvPicPr>
        <p:blipFill>
          <a:blip r:embed="rId3">
            <a:alphaModFix/>
          </a:blip>
          <a:stretch>
            <a:fillRect/>
          </a:stretch>
        </p:blipFill>
        <p:spPr>
          <a:xfrm>
            <a:off x="1045575" y="1137200"/>
            <a:ext cx="9991674" cy="5456075"/>
          </a:xfrm>
          <a:prstGeom prst="rect">
            <a:avLst/>
          </a:prstGeom>
          <a:noFill/>
          <a:ln>
            <a:noFill/>
          </a:ln>
        </p:spPr>
      </p:pic>
      <p:sp>
        <p:nvSpPr>
          <p:cNvPr id="510" name="Google Shape;510;p3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22</a:t>
            </a:fld>
            <a:endParaRPr sz="130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36"/>
          <p:cNvCxnSpPr>
            <a:stCxn id="516" idx="3"/>
            <a:endCxn id="517"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516" name="Google Shape;516;p36"/>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Innovative Approach</a:t>
            </a:r>
            <a:endParaRPr sz="4000">
              <a:solidFill>
                <a:srgbClr val="283134"/>
              </a:solidFill>
              <a:latin typeface="Helvetica Neue"/>
              <a:ea typeface="Helvetica Neue"/>
              <a:cs typeface="Helvetica Neue"/>
              <a:sym typeface="Helvetica Neue"/>
            </a:endParaRPr>
          </a:p>
        </p:txBody>
      </p:sp>
      <p:sp>
        <p:nvSpPr>
          <p:cNvPr id="517" name="Google Shape;517;p36"/>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18" name="Google Shape;518;p36"/>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 name="Google Shape;519;p36"/>
          <p:cNvPicPr preferRelativeResize="0"/>
          <p:nvPr/>
        </p:nvPicPr>
        <p:blipFill>
          <a:blip r:embed="rId3">
            <a:alphaModFix/>
          </a:blip>
          <a:stretch>
            <a:fillRect/>
          </a:stretch>
        </p:blipFill>
        <p:spPr>
          <a:xfrm>
            <a:off x="1099300" y="1022650"/>
            <a:ext cx="9848099" cy="5539525"/>
          </a:xfrm>
          <a:prstGeom prst="rect">
            <a:avLst/>
          </a:prstGeom>
          <a:noFill/>
          <a:ln>
            <a:noFill/>
          </a:ln>
        </p:spPr>
      </p:pic>
      <p:sp>
        <p:nvSpPr>
          <p:cNvPr id="520" name="Google Shape;520;p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23</a:t>
            </a:fld>
            <a:endParaRPr sz="1300">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cxnSp>
        <p:nvCxnSpPr>
          <p:cNvPr id="525" name="Google Shape;525;p37"/>
          <p:cNvCxnSpPr>
            <a:endCxn id="526" idx="2"/>
          </p:cNvCxnSpPr>
          <p:nvPr/>
        </p:nvCxnSpPr>
        <p:spPr>
          <a:xfrm rot="10800000" flipH="1">
            <a:off x="3994450" y="668650"/>
            <a:ext cx="7042800" cy="3000"/>
          </a:xfrm>
          <a:prstGeom prst="straightConnector1">
            <a:avLst/>
          </a:prstGeom>
          <a:noFill/>
          <a:ln w="38100" cap="flat" cmpd="sng">
            <a:solidFill>
              <a:srgbClr val="2E7DBA"/>
            </a:solidFill>
            <a:prstDash val="solid"/>
            <a:round/>
            <a:headEnd type="none" w="med" len="med"/>
            <a:tailEnd type="none" w="med" len="med"/>
          </a:ln>
        </p:spPr>
      </p:cxnSp>
      <p:sp>
        <p:nvSpPr>
          <p:cNvPr id="527" name="Google Shape;527;p37"/>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Case Studies</a:t>
            </a:r>
            <a:endParaRPr sz="4000">
              <a:solidFill>
                <a:srgbClr val="283134"/>
              </a:solidFill>
              <a:latin typeface="Helvetica Neue"/>
              <a:ea typeface="Helvetica Neue"/>
              <a:cs typeface="Helvetica Neue"/>
              <a:sym typeface="Helvetica Neue"/>
            </a:endParaRPr>
          </a:p>
        </p:txBody>
      </p:sp>
      <p:sp>
        <p:nvSpPr>
          <p:cNvPr id="526" name="Google Shape;526;p37"/>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28" name="Google Shape;528;p37"/>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24</a:t>
            </a:fld>
            <a:endParaRPr sz="1300">
              <a:solidFill>
                <a:schemeClr val="dk2"/>
              </a:solidFill>
              <a:latin typeface="Arial"/>
              <a:ea typeface="Arial"/>
              <a:cs typeface="Arial"/>
              <a:sym typeface="Arial"/>
            </a:endParaRPr>
          </a:p>
        </p:txBody>
      </p:sp>
      <p:pic>
        <p:nvPicPr>
          <p:cNvPr id="530" name="Google Shape;530;p37"/>
          <p:cNvPicPr preferRelativeResize="0"/>
          <p:nvPr/>
        </p:nvPicPr>
        <p:blipFill>
          <a:blip r:embed="rId3">
            <a:alphaModFix/>
          </a:blip>
          <a:stretch>
            <a:fillRect/>
          </a:stretch>
        </p:blipFill>
        <p:spPr>
          <a:xfrm>
            <a:off x="593725" y="1022650"/>
            <a:ext cx="3918874" cy="2354825"/>
          </a:xfrm>
          <a:prstGeom prst="rect">
            <a:avLst/>
          </a:prstGeom>
          <a:noFill/>
          <a:ln>
            <a:noFill/>
          </a:ln>
        </p:spPr>
      </p:pic>
      <p:pic>
        <p:nvPicPr>
          <p:cNvPr id="531" name="Google Shape;531;p37"/>
          <p:cNvPicPr preferRelativeResize="0"/>
          <p:nvPr/>
        </p:nvPicPr>
        <p:blipFill>
          <a:blip r:embed="rId4">
            <a:alphaModFix/>
          </a:blip>
          <a:stretch>
            <a:fillRect/>
          </a:stretch>
        </p:blipFill>
        <p:spPr>
          <a:xfrm>
            <a:off x="6556025" y="1608401"/>
            <a:ext cx="4918926" cy="3672470"/>
          </a:xfrm>
          <a:prstGeom prst="rect">
            <a:avLst/>
          </a:prstGeom>
          <a:noFill/>
          <a:ln>
            <a:noFill/>
          </a:ln>
        </p:spPr>
      </p:pic>
      <p:pic>
        <p:nvPicPr>
          <p:cNvPr id="532" name="Google Shape;532;p37"/>
          <p:cNvPicPr preferRelativeResize="0"/>
          <p:nvPr/>
        </p:nvPicPr>
        <p:blipFill>
          <a:blip r:embed="rId5">
            <a:alphaModFix/>
          </a:blip>
          <a:stretch>
            <a:fillRect/>
          </a:stretch>
        </p:blipFill>
        <p:spPr>
          <a:xfrm>
            <a:off x="383975" y="3948275"/>
            <a:ext cx="4031175" cy="2594017"/>
          </a:xfrm>
          <a:prstGeom prst="rect">
            <a:avLst/>
          </a:prstGeom>
          <a:noFill/>
          <a:ln>
            <a:noFill/>
          </a:ln>
        </p:spPr>
      </p:pic>
      <p:sp>
        <p:nvSpPr>
          <p:cNvPr id="533" name="Google Shape;533;p37"/>
          <p:cNvSpPr txBox="1"/>
          <p:nvPr/>
        </p:nvSpPr>
        <p:spPr>
          <a:xfrm>
            <a:off x="6550375" y="5359700"/>
            <a:ext cx="4593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Helvetica Neue Light"/>
                <a:ea typeface="Helvetica Neue Light"/>
                <a:cs typeface="Helvetica Neue Light"/>
                <a:sym typeface="Helvetica Neue Light"/>
              </a:rPr>
              <a:t>Italian Urban topology - Overloading of LV Transformers</a:t>
            </a:r>
            <a:endParaRPr>
              <a:latin typeface="Helvetica Neue Light"/>
              <a:ea typeface="Helvetica Neue Light"/>
              <a:cs typeface="Helvetica Neue Light"/>
              <a:sym typeface="Helvetica Neue Light"/>
            </a:endParaRPr>
          </a:p>
        </p:txBody>
      </p:sp>
      <p:sp>
        <p:nvSpPr>
          <p:cNvPr id="534" name="Google Shape;534;p37"/>
          <p:cNvSpPr txBox="1"/>
          <p:nvPr/>
        </p:nvSpPr>
        <p:spPr>
          <a:xfrm>
            <a:off x="1069750" y="3244550"/>
            <a:ext cx="29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Helvetica Neue Light"/>
                <a:ea typeface="Helvetica Neue Light"/>
                <a:cs typeface="Helvetica Neue Light"/>
                <a:sym typeface="Helvetica Neue Light"/>
              </a:rPr>
              <a:t>Californian load curves - Seasonality</a:t>
            </a:r>
            <a:endParaRPr>
              <a:solidFill>
                <a:schemeClr val="dk1"/>
              </a:solidFill>
              <a:latin typeface="Helvetica Neue Light"/>
              <a:ea typeface="Helvetica Neue Light"/>
              <a:cs typeface="Helvetica Neue Light"/>
              <a:sym typeface="Helvetica Neue Light"/>
            </a:endParaRPr>
          </a:p>
        </p:txBody>
      </p:sp>
      <p:sp>
        <p:nvSpPr>
          <p:cNvPr id="535" name="Google Shape;535;p37"/>
          <p:cNvSpPr txBox="1"/>
          <p:nvPr/>
        </p:nvSpPr>
        <p:spPr>
          <a:xfrm>
            <a:off x="764950" y="6457800"/>
            <a:ext cx="45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Helvetica Neue Light"/>
                <a:ea typeface="Helvetica Neue Light"/>
                <a:cs typeface="Helvetica Neue Light"/>
                <a:sym typeface="Helvetica Neue Light"/>
              </a:rPr>
              <a:t>Finnish Smart Charging - shift of the request</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36"/>
          <p:cNvCxnSpPr>
            <a:stCxn id="516" idx="3"/>
            <a:endCxn id="517"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516" name="Google Shape;516;p36"/>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Economic analysis</a:t>
            </a:r>
            <a:endParaRPr sz="4000">
              <a:solidFill>
                <a:srgbClr val="283134"/>
              </a:solidFill>
              <a:latin typeface="Helvetica Neue"/>
              <a:ea typeface="Helvetica Neue"/>
              <a:cs typeface="Helvetica Neue"/>
              <a:sym typeface="Helvetica Neue"/>
            </a:endParaRPr>
          </a:p>
        </p:txBody>
      </p:sp>
      <p:sp>
        <p:nvSpPr>
          <p:cNvPr id="517" name="Google Shape;517;p36"/>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18" name="Google Shape;518;p36"/>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25</a:t>
            </a:fld>
            <a:endParaRPr sz="1300">
              <a:solidFill>
                <a:schemeClr val="dk2"/>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D750F287-6022-887D-0D5C-9269BB2D6DCA}"/>
              </a:ext>
            </a:extLst>
          </p:cNvPr>
          <p:cNvGraphicFramePr>
            <a:graphicFrameLocks noGrp="1"/>
          </p:cNvGraphicFramePr>
          <p:nvPr>
            <p:extLst>
              <p:ext uri="{D42A27DB-BD31-4B8C-83A1-F6EECF244321}">
                <p14:modId xmlns:p14="http://schemas.microsoft.com/office/powerpoint/2010/main" val="3656296836"/>
              </p:ext>
            </p:extLst>
          </p:nvPr>
        </p:nvGraphicFramePr>
        <p:xfrm>
          <a:off x="796113" y="1414038"/>
          <a:ext cx="5826987" cy="4554550"/>
        </p:xfrm>
        <a:graphic>
          <a:graphicData uri="http://schemas.openxmlformats.org/drawingml/2006/table">
            <a:tbl>
              <a:tblPr/>
              <a:tblGrid>
                <a:gridCol w="2396485">
                  <a:extLst>
                    <a:ext uri="{9D8B030D-6E8A-4147-A177-3AD203B41FA5}">
                      <a16:colId xmlns:a16="http://schemas.microsoft.com/office/drawing/2014/main" val="2650672491"/>
                    </a:ext>
                  </a:extLst>
                </a:gridCol>
                <a:gridCol w="1119171">
                  <a:extLst>
                    <a:ext uri="{9D8B030D-6E8A-4147-A177-3AD203B41FA5}">
                      <a16:colId xmlns:a16="http://schemas.microsoft.com/office/drawing/2014/main" val="2447400202"/>
                    </a:ext>
                  </a:extLst>
                </a:gridCol>
                <a:gridCol w="973192">
                  <a:extLst>
                    <a:ext uri="{9D8B030D-6E8A-4147-A177-3AD203B41FA5}">
                      <a16:colId xmlns:a16="http://schemas.microsoft.com/office/drawing/2014/main" val="762182819"/>
                    </a:ext>
                  </a:extLst>
                </a:gridCol>
                <a:gridCol w="924532">
                  <a:extLst>
                    <a:ext uri="{9D8B030D-6E8A-4147-A177-3AD203B41FA5}">
                      <a16:colId xmlns:a16="http://schemas.microsoft.com/office/drawing/2014/main" val="2685239941"/>
                    </a:ext>
                  </a:extLst>
                </a:gridCol>
                <a:gridCol w="413607">
                  <a:extLst>
                    <a:ext uri="{9D8B030D-6E8A-4147-A177-3AD203B41FA5}">
                      <a16:colId xmlns:a16="http://schemas.microsoft.com/office/drawing/2014/main" val="231387395"/>
                    </a:ext>
                  </a:extLst>
                </a:gridCol>
              </a:tblGrid>
              <a:tr h="175175">
                <a:tc gridSpan="5">
                  <a:txBody>
                    <a:bodyPr/>
                    <a:lstStyle/>
                    <a:p>
                      <a:pPr algn="ctr" fontAlgn="b"/>
                      <a:r>
                        <a:rPr lang="en-GB" sz="1100" b="0" i="0" u="none" strike="noStrike">
                          <a:solidFill>
                            <a:srgbClr val="000000"/>
                          </a:solidFill>
                          <a:effectLst/>
                          <a:latin typeface="Calibri" panose="020F0502020204030204" pitchFamily="34" charset="0"/>
                        </a:rPr>
                        <a:t>Input parameters</a:t>
                      </a:r>
                    </a:p>
                  </a:txBody>
                  <a:tcPr marL="7299" marR="7299" marT="7299"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26217102"/>
                  </a:ext>
                </a:extLst>
              </a:tr>
              <a:tr h="175175">
                <a:tc>
                  <a:txBody>
                    <a:bodyPr/>
                    <a:lstStyle/>
                    <a:p>
                      <a:pPr algn="l" fontAlgn="b"/>
                      <a:r>
                        <a:rPr lang="en-GB" sz="1100" b="0" i="0" u="none" strike="noStrike">
                          <a:solidFill>
                            <a:srgbClr val="000000"/>
                          </a:solidFill>
                          <a:effectLst/>
                          <a:latin typeface="Calibri" panose="020F0502020204030204" pitchFamily="34" charset="0"/>
                        </a:rPr>
                        <a:t>Input Data</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gridSpan="3">
                  <a:txBody>
                    <a:bodyPr/>
                    <a:lstStyle/>
                    <a:p>
                      <a:pPr algn="l" fontAlgn="b"/>
                      <a:r>
                        <a:rPr lang="en-GB" sz="1100" b="0" i="0" u="none" strike="noStrike">
                          <a:solidFill>
                            <a:srgbClr val="000000"/>
                          </a:solidFill>
                          <a:effectLst/>
                          <a:latin typeface="Calibri" panose="020F0502020204030204" pitchFamily="34" charset="0"/>
                        </a:rPr>
                        <a:t>Electric charging station</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98269729"/>
                  </a:ext>
                </a:extLst>
              </a:tr>
              <a:tr h="175175">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1"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100" b="0" i="1" u="none" strike="noStrike" err="1">
                          <a:solidFill>
                            <a:srgbClr val="000000"/>
                          </a:solidFill>
                          <a:effectLst/>
                          <a:latin typeface="Calibri" panose="020F0502020204030204" pitchFamily="34" charset="0"/>
                        </a:rPr>
                        <a:t>avg</a:t>
                      </a:r>
                      <a:endParaRPr lang="en-GB" sz="1100" b="0" i="1"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1"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43006170"/>
                  </a:ext>
                </a:extLst>
              </a:tr>
              <a:tr h="175175">
                <a:tc>
                  <a:txBody>
                    <a:bodyPr/>
                    <a:lstStyle/>
                    <a:p>
                      <a:pPr algn="l" fontAlgn="b"/>
                      <a:r>
                        <a:rPr lang="en-GB" sz="1100" b="0" i="0" u="none" strike="noStrike">
                          <a:solidFill>
                            <a:srgbClr val="000000"/>
                          </a:solidFill>
                          <a:effectLst/>
                          <a:latin typeface="Calibri" panose="020F0502020204030204" pitchFamily="34" charset="0"/>
                        </a:rPr>
                        <a:t>Lifetime, n (years)</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[yr]</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10</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76637"/>
                  </a:ext>
                </a:extLst>
              </a:tr>
              <a:tr h="175175">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13820058"/>
                  </a:ext>
                </a:extLst>
              </a:tr>
              <a:tr h="175175">
                <a:tc>
                  <a:txBody>
                    <a:bodyPr/>
                    <a:lstStyle/>
                    <a:p>
                      <a:pPr algn="l" fontAlgn="b"/>
                      <a:r>
                        <a:rPr lang="en-GB" sz="1100" b="0" i="0" u="none" strike="noStrike">
                          <a:solidFill>
                            <a:srgbClr val="000000"/>
                          </a:solidFill>
                          <a:effectLst/>
                          <a:latin typeface="Calibri" panose="020F0502020204030204" pitchFamily="34" charset="0"/>
                        </a:rPr>
                        <a:t>Acquisition Cost</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[€/station]</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45000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3430054556"/>
                  </a:ext>
                </a:extLst>
              </a:tr>
              <a:tr h="175175">
                <a:tc>
                  <a:txBody>
                    <a:bodyPr/>
                    <a:lstStyle/>
                    <a:p>
                      <a:pPr algn="l" fontAlgn="b"/>
                      <a:r>
                        <a:rPr lang="en-GB" sz="1100" b="0" i="0" u="none" strike="noStrike">
                          <a:solidFill>
                            <a:srgbClr val="000000"/>
                          </a:solidFill>
                          <a:effectLst/>
                          <a:latin typeface="Calibri" panose="020F0502020204030204" pitchFamily="34" charset="0"/>
                        </a:rPr>
                        <a:t>Energy management Cost</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[€/pod]</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25,88</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3132687935"/>
                  </a:ext>
                </a:extLst>
              </a:tr>
              <a:tr h="175175">
                <a:tc>
                  <a:txBody>
                    <a:bodyPr/>
                    <a:lstStyle/>
                    <a:p>
                      <a:pPr algn="l" fontAlgn="b"/>
                      <a:r>
                        <a:rPr lang="en-GB" sz="1100" b="0" i="0" u="none" strike="noStrike">
                          <a:solidFill>
                            <a:srgbClr val="000000"/>
                          </a:solidFill>
                          <a:effectLst/>
                          <a:latin typeface="Calibri" panose="020F0502020204030204" pitchFamily="34" charset="0"/>
                        </a:rPr>
                        <a:t>Power fee</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58,25</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484074069"/>
                  </a:ext>
                </a:extLst>
              </a:tr>
              <a:tr h="175175">
                <a:tc>
                  <a:txBody>
                    <a:bodyPr/>
                    <a:lstStyle/>
                    <a:p>
                      <a:pPr algn="l" fontAlgn="b"/>
                      <a:r>
                        <a:rPr lang="en-GB" sz="1100" b="0" i="0" u="none" strike="noStrike">
                          <a:solidFill>
                            <a:srgbClr val="000000"/>
                          </a:solidFill>
                          <a:effectLst/>
                          <a:latin typeface="Calibri" panose="020F0502020204030204" pitchFamily="34" charset="0"/>
                        </a:rPr>
                        <a:t>Distance fee</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[€/pod]</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535,98</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2436436354"/>
                  </a:ext>
                </a:extLst>
              </a:tr>
              <a:tr h="175175">
                <a:tc>
                  <a:txBody>
                    <a:bodyPr/>
                    <a:lstStyle/>
                    <a:p>
                      <a:pPr algn="l" fontAlgn="b"/>
                      <a:r>
                        <a:rPr lang="en-GB" sz="1100" b="0" i="0" u="none" strike="noStrike">
                          <a:solidFill>
                            <a:srgbClr val="000000"/>
                          </a:solidFill>
                          <a:effectLst/>
                          <a:latin typeface="Calibri" panose="020F0502020204030204" pitchFamily="34" charset="0"/>
                        </a:rPr>
                        <a:t>Vehicle Capacity, C_EV</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[kWh]</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814561513"/>
                  </a:ext>
                </a:extLst>
              </a:tr>
              <a:tr h="175175">
                <a:tc>
                  <a:txBody>
                    <a:bodyPr/>
                    <a:lstStyle/>
                    <a:p>
                      <a:pPr algn="l" fontAlgn="b"/>
                      <a:r>
                        <a:rPr lang="en-GB" sz="1100" b="0" i="0" u="none" strike="noStrike">
                          <a:solidFill>
                            <a:srgbClr val="000000"/>
                          </a:solidFill>
                          <a:effectLst/>
                          <a:latin typeface="Calibri" panose="020F0502020204030204" pitchFamily="34" charset="0"/>
                        </a:rPr>
                        <a:t>Energy Cost, C_elec</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[€/kWh]</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0,21</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2906507978"/>
                  </a:ext>
                </a:extLst>
              </a:tr>
              <a:tr h="175175">
                <a:tc>
                  <a:txBody>
                    <a:bodyPr/>
                    <a:lstStyle/>
                    <a:p>
                      <a:pPr algn="l" fontAlgn="b"/>
                      <a:r>
                        <a:rPr lang="en-GB" sz="1100" b="0" i="0" u="none" strike="noStrike">
                          <a:solidFill>
                            <a:srgbClr val="000000"/>
                          </a:solidFill>
                          <a:effectLst/>
                          <a:latin typeface="Calibri" panose="020F0502020204030204" pitchFamily="34" charset="0"/>
                        </a:rPr>
                        <a:t>Annual Maintenance Cost, MCi</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[€/(station*yr)]</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500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3916228979"/>
                  </a:ext>
                </a:extLst>
              </a:tr>
              <a:tr h="175175">
                <a:tc>
                  <a:txBody>
                    <a:bodyPr/>
                    <a:lstStyle/>
                    <a:p>
                      <a:pPr algn="l" fontAlgn="b"/>
                      <a:r>
                        <a:rPr lang="en-GB" sz="1100" b="0" i="0" u="none" strike="noStrike">
                          <a:solidFill>
                            <a:srgbClr val="000000"/>
                          </a:solidFill>
                          <a:effectLst/>
                          <a:latin typeface="Calibri" panose="020F0502020204030204" pitchFamily="34" charset="0"/>
                        </a:rPr>
                        <a:t>Annual power fee</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[€/(kW*yr)]</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46,25</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532402241"/>
                  </a:ext>
                </a:extLst>
              </a:tr>
              <a:tr h="175175">
                <a:tc>
                  <a:txBody>
                    <a:bodyPr/>
                    <a:lstStyle/>
                    <a:p>
                      <a:pPr algn="l" fontAlgn="b"/>
                      <a:r>
                        <a:rPr lang="en-GB" sz="1100" b="0" i="0" u="none" strike="noStrike">
                          <a:solidFill>
                            <a:srgbClr val="000000"/>
                          </a:solidFill>
                          <a:effectLst/>
                          <a:latin typeface="Calibri" panose="020F0502020204030204" pitchFamily="34" charset="0"/>
                        </a:rPr>
                        <a:t>Annual energy management Cost</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[€/yr]</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1113,24</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3640953537"/>
                  </a:ext>
                </a:extLst>
              </a:tr>
              <a:tr h="175175">
                <a:tc>
                  <a:txBody>
                    <a:bodyPr/>
                    <a:lstStyle/>
                    <a:p>
                      <a:pPr algn="l" fontAlgn="b"/>
                      <a:r>
                        <a:rPr lang="en-GB" sz="1100" b="0" i="0" u="none" strike="noStrike">
                          <a:solidFill>
                            <a:srgbClr val="000000"/>
                          </a:solidFill>
                          <a:effectLst/>
                          <a:latin typeface="Calibri" panose="020F0502020204030204" pitchFamily="34" charset="0"/>
                        </a:rPr>
                        <a:t>Profit Margin</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100,00%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804268741"/>
                  </a:ext>
                </a:extLst>
              </a:tr>
              <a:tr h="175175">
                <a:tc>
                  <a:txBody>
                    <a:bodyPr/>
                    <a:lstStyle/>
                    <a:p>
                      <a:pPr algn="l" fontAlgn="b"/>
                      <a:r>
                        <a:rPr lang="en-GB" sz="1100" b="0" i="0" u="none" strike="noStrike">
                          <a:solidFill>
                            <a:srgbClr val="000000"/>
                          </a:solidFill>
                          <a:effectLst/>
                          <a:latin typeface="Calibri" panose="020F0502020204030204" pitchFamily="34" charset="0"/>
                        </a:rPr>
                        <a:t>Selling Price P_EV</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[€/kWh]</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0,6</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2475946430"/>
                  </a:ext>
                </a:extLst>
              </a:tr>
              <a:tr h="175175">
                <a:tc>
                  <a:txBody>
                    <a:bodyPr/>
                    <a:lstStyle/>
                    <a:p>
                      <a:pPr algn="l" fontAlgn="b"/>
                      <a:r>
                        <a:rPr lang="en-GB" sz="1100" b="0" i="0" u="none" strike="noStrike">
                          <a:solidFill>
                            <a:srgbClr val="000000"/>
                          </a:solidFill>
                          <a:effectLst/>
                          <a:latin typeface="Calibri" panose="020F0502020204030204" pitchFamily="34" charset="0"/>
                        </a:rPr>
                        <a:t>Charging Efficiency </a:t>
                      </a:r>
                      <a:r>
                        <a:rPr lang="el-GR" sz="1100" b="0" i="0" u="none" strike="noStrike">
                          <a:solidFill>
                            <a:srgbClr val="000000"/>
                          </a:solidFill>
                          <a:effectLst/>
                          <a:latin typeface="Calibri" panose="020F0502020204030204" pitchFamily="34" charset="0"/>
                        </a:rPr>
                        <a:t>η_</a:t>
                      </a:r>
                      <a:r>
                        <a:rPr lang="en-GB" sz="1100" b="0" i="0" u="none" strike="noStrike">
                          <a:solidFill>
                            <a:srgbClr val="000000"/>
                          </a:solidFill>
                          <a:effectLst/>
                          <a:latin typeface="Calibri" panose="020F0502020204030204" pitchFamily="34" charset="0"/>
                        </a:rPr>
                        <a:t>c</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90,00%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170524847"/>
                  </a:ext>
                </a:extLst>
              </a:tr>
              <a:tr h="175175">
                <a:tc>
                  <a:txBody>
                    <a:bodyPr/>
                    <a:lstStyle/>
                    <a:p>
                      <a:pPr algn="l" fontAlgn="b"/>
                      <a:r>
                        <a:rPr lang="en-GB" sz="1100" b="0" i="0" u="none" strike="noStrike">
                          <a:solidFill>
                            <a:srgbClr val="000000"/>
                          </a:solidFill>
                          <a:effectLst/>
                          <a:latin typeface="Calibri" panose="020F0502020204030204" pitchFamily="34" charset="0"/>
                        </a:rPr>
                        <a:t>Interest rate</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5,50%</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906702"/>
                  </a:ext>
                </a:extLst>
              </a:tr>
              <a:tr h="175175">
                <a:tc>
                  <a:txBody>
                    <a:bodyPr/>
                    <a:lstStyle/>
                    <a:p>
                      <a:pPr algn="l" fontAlgn="b"/>
                      <a:r>
                        <a:rPr lang="en-GB" sz="1100" b="0" i="0" u="none" strike="noStrike">
                          <a:solidFill>
                            <a:srgbClr val="000000"/>
                          </a:solidFill>
                          <a:effectLst/>
                          <a:latin typeface="Calibri" panose="020F0502020204030204" pitchFamily="34" charset="0"/>
                        </a:rPr>
                        <a:t>No. of Vehicles Servable per Day (nEV)</a:t>
                      </a: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100" b="0" i="0" u="none" strike="noStrike">
                          <a:solidFill>
                            <a:srgbClr val="000000"/>
                          </a:solidFill>
                          <a:effectLst/>
                          <a:latin typeface="Calibri" panose="020F0502020204030204" pitchFamily="34" charset="0"/>
                        </a:rPr>
                        <a:t>40,61</a:t>
                      </a: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3532112"/>
                  </a:ext>
                </a:extLst>
              </a:tr>
              <a:tr h="175175">
                <a:tc>
                  <a:txBody>
                    <a:bodyPr/>
                    <a:lstStyle/>
                    <a:p>
                      <a:pPr algn="l" fontAlgn="b"/>
                      <a:r>
                        <a:rPr lang="en-GB" sz="1100" b="0" i="0" u="none" strike="noStrike">
                          <a:solidFill>
                            <a:srgbClr val="000000"/>
                          </a:solidFill>
                          <a:effectLst/>
                          <a:latin typeface="Calibri" panose="020F0502020204030204" pitchFamily="34" charset="0"/>
                        </a:rPr>
                        <a:t>Utilization rate</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31%</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259059052"/>
                  </a:ext>
                </a:extLst>
              </a:tr>
              <a:tr h="175175">
                <a:tc>
                  <a:txBody>
                    <a:bodyPr/>
                    <a:lstStyle/>
                    <a:p>
                      <a:pPr algn="l" fontAlgn="b"/>
                      <a:r>
                        <a:rPr lang="en-GB" sz="1100" b="0" i="0" u="none" strike="noStrike">
                          <a:solidFill>
                            <a:srgbClr val="000000"/>
                          </a:solidFill>
                          <a:effectLst/>
                          <a:latin typeface="Calibri" panose="020F0502020204030204" pitchFamily="34" charset="0"/>
                        </a:rPr>
                        <a:t>Working hours</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[h]</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7,52</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99054251"/>
                  </a:ext>
                </a:extLst>
              </a:tr>
              <a:tr h="175175">
                <a:tc>
                  <a:txBody>
                    <a:bodyPr/>
                    <a:lstStyle/>
                    <a:p>
                      <a:pPr algn="l" fontAlgn="b"/>
                      <a:r>
                        <a:rPr lang="en-GB" sz="1100" b="0" i="0" u="none" strike="noStrike">
                          <a:solidFill>
                            <a:srgbClr val="000000"/>
                          </a:solidFill>
                          <a:effectLst/>
                          <a:latin typeface="Calibri" panose="020F0502020204030204" pitchFamily="34" charset="0"/>
                        </a:rPr>
                        <a:t>Charging power</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[kW]</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150</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270898478"/>
                  </a:ext>
                </a:extLst>
              </a:tr>
              <a:tr h="175175">
                <a:tc>
                  <a:txBody>
                    <a:bodyPr/>
                    <a:lstStyle/>
                    <a:p>
                      <a:pPr algn="l" fontAlgn="b"/>
                      <a:r>
                        <a:rPr lang="en-GB" sz="1100" b="0" i="0" u="none" strike="noStrike">
                          <a:solidFill>
                            <a:srgbClr val="000000"/>
                          </a:solidFill>
                          <a:effectLst/>
                          <a:latin typeface="Calibri" panose="020F0502020204030204" pitchFamily="34" charset="0"/>
                        </a:rPr>
                        <a:t>Charging percentage</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a:solidFill>
                            <a:srgbClr val="000000"/>
                          </a:solidFill>
                          <a:effectLst/>
                          <a:latin typeface="Calibri" panose="020F0502020204030204" pitchFamily="34" charset="0"/>
                        </a:rPr>
                        <a:t>[%]</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50%</a:t>
                      </a:r>
                    </a:p>
                  </a:txBody>
                  <a:tcPr marL="7299" marR="7299" marT="7299"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224170070"/>
                  </a:ext>
                </a:extLst>
              </a:tr>
              <a:tr h="175175">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100" b="0" i="0" u="none" strike="noStrike">
                          <a:solidFill>
                            <a:srgbClr val="FFFFFF"/>
                          </a:solidFill>
                          <a:effectLst/>
                          <a:latin typeface="Calibri" panose="020F0502020204030204" pitchFamily="34" charset="0"/>
                        </a:rPr>
                        <a:t>4708135</a:t>
                      </a:r>
                    </a:p>
                  </a:txBody>
                  <a:tcPr marL="7299" marR="7299" marT="729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342605443"/>
                  </a:ext>
                </a:extLst>
              </a:tr>
              <a:tr h="175175">
                <a:tc>
                  <a:txBody>
                    <a:bodyPr/>
                    <a:lstStyle/>
                    <a:p>
                      <a:pPr algn="l" fontAlgn="b"/>
                      <a:r>
                        <a:rPr lang="en-GB" sz="1100" b="0" i="0" u="none" strike="noStrike">
                          <a:solidFill>
                            <a:srgbClr val="000000"/>
                          </a:solidFill>
                          <a:effectLst/>
                          <a:latin typeface="Calibri" panose="020F0502020204030204" pitchFamily="34" charset="0"/>
                        </a:rPr>
                        <a:t>Traffic in a minute</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[vehicles/m]</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8,96</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1456571332"/>
                  </a:ext>
                </a:extLst>
              </a:tr>
              <a:tr h="175175">
                <a:tc>
                  <a:txBody>
                    <a:bodyPr/>
                    <a:lstStyle/>
                    <a:p>
                      <a:pPr algn="l" fontAlgn="b"/>
                      <a:r>
                        <a:rPr lang="en-GB" sz="1100" b="0" i="0" u="none" strike="noStrike">
                          <a:solidFill>
                            <a:srgbClr val="000000"/>
                          </a:solidFill>
                          <a:effectLst/>
                          <a:latin typeface="Calibri" panose="020F0502020204030204" pitchFamily="34" charset="0"/>
                        </a:rPr>
                        <a:t>Daily traffic</a:t>
                      </a:r>
                    </a:p>
                  </a:txBody>
                  <a:tcPr marL="7299" marR="7299" marT="7299" marB="0" anchor="b">
                    <a:lnL>
                      <a:noFill/>
                    </a:lnL>
                    <a:lnR>
                      <a:noFill/>
                    </a:lnR>
                    <a:lnT>
                      <a:noFill/>
                    </a:lnT>
                    <a:lnB>
                      <a:noFill/>
                    </a:lnB>
                  </a:tcPr>
                </a:tc>
                <a:tc>
                  <a:txBody>
                    <a:bodyPr/>
                    <a:lstStyle/>
                    <a:p>
                      <a:pPr algn="ctr" fontAlgn="b"/>
                      <a:r>
                        <a:rPr lang="en-GB" sz="1100" b="0" i="0" u="none" strike="noStrike">
                          <a:solidFill>
                            <a:srgbClr val="000000"/>
                          </a:solidFill>
                          <a:effectLst/>
                          <a:latin typeface="Calibri" panose="020F0502020204030204" pitchFamily="34" charset="0"/>
                        </a:rPr>
                        <a:t>[vehicles/day]</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12899</a:t>
                      </a:r>
                    </a:p>
                  </a:txBody>
                  <a:tcPr marL="7299" marR="7299" marT="7299"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7299" marR="7299" marT="7299" marB="0" anchor="b">
                    <a:lnL>
                      <a:noFill/>
                    </a:lnL>
                    <a:lnR>
                      <a:noFill/>
                    </a:lnR>
                    <a:lnT>
                      <a:noFill/>
                    </a:lnT>
                    <a:lnB>
                      <a:noFill/>
                    </a:lnB>
                  </a:tcPr>
                </a:tc>
                <a:extLst>
                  <a:ext uri="{0D108BD9-81ED-4DB2-BD59-A6C34878D82A}">
                    <a16:rowId xmlns:a16="http://schemas.microsoft.com/office/drawing/2014/main" val="510273783"/>
                  </a:ext>
                </a:extLst>
              </a:tr>
            </a:tbl>
          </a:graphicData>
        </a:graphic>
      </p:graphicFrame>
      <p:graphicFrame>
        <p:nvGraphicFramePr>
          <p:cNvPr id="5" name="Object 4">
            <a:extLst>
              <a:ext uri="{FF2B5EF4-FFF2-40B4-BE49-F238E27FC236}">
                <a16:creationId xmlns:a16="http://schemas.microsoft.com/office/drawing/2014/main" id="{7D58CFFE-5D1C-8ED7-3151-F26AFC6230C5}"/>
              </a:ext>
            </a:extLst>
          </p:cNvPr>
          <p:cNvGraphicFramePr>
            <a:graphicFrameLocks noChangeAspect="1"/>
          </p:cNvGraphicFramePr>
          <p:nvPr>
            <p:extLst>
              <p:ext uri="{D42A27DB-BD31-4B8C-83A1-F6EECF244321}">
                <p14:modId xmlns:p14="http://schemas.microsoft.com/office/powerpoint/2010/main" val="2517586605"/>
              </p:ext>
            </p:extLst>
          </p:nvPr>
        </p:nvGraphicFramePr>
        <p:xfrm>
          <a:off x="7107238" y="848200"/>
          <a:ext cx="3260725" cy="5838875"/>
        </p:xfrm>
        <a:graphic>
          <a:graphicData uri="http://schemas.openxmlformats.org/presentationml/2006/ole">
            <mc:AlternateContent xmlns:mc="http://schemas.openxmlformats.org/markup-compatibility/2006">
              <mc:Choice xmlns:v="urn:schemas-microsoft-com:vml" Requires="v">
                <p:oleObj name="Worksheet" r:id="rId3" imgW="3261218" imgH="6225501" progId="Excel.Sheet.12">
                  <p:embed/>
                </p:oleObj>
              </mc:Choice>
              <mc:Fallback>
                <p:oleObj name="Worksheet" r:id="rId3" imgW="3261218" imgH="6225501" progId="Excel.Sheet.12">
                  <p:embed/>
                  <p:pic>
                    <p:nvPicPr>
                      <p:cNvPr id="5" name="Object 4">
                        <a:extLst>
                          <a:ext uri="{FF2B5EF4-FFF2-40B4-BE49-F238E27FC236}">
                            <a16:creationId xmlns:a16="http://schemas.microsoft.com/office/drawing/2014/main" id="{7D58CFFE-5D1C-8ED7-3151-F26AFC6230C5}"/>
                          </a:ext>
                        </a:extLst>
                      </p:cNvPr>
                      <p:cNvPicPr/>
                      <p:nvPr/>
                    </p:nvPicPr>
                    <p:blipFill>
                      <a:blip r:embed="rId4"/>
                      <a:stretch>
                        <a:fillRect/>
                      </a:stretch>
                    </p:blipFill>
                    <p:spPr>
                      <a:xfrm>
                        <a:off x="7107238" y="848200"/>
                        <a:ext cx="3260725" cy="5838875"/>
                      </a:xfrm>
                      <a:prstGeom prst="rect">
                        <a:avLst/>
                      </a:prstGeom>
                    </p:spPr>
                  </p:pic>
                </p:oleObj>
              </mc:Fallback>
            </mc:AlternateContent>
          </a:graphicData>
        </a:graphic>
      </p:graphicFrame>
    </p:spTree>
    <p:extLst>
      <p:ext uri="{BB962C8B-B14F-4D97-AF65-F5344CB8AC3E}">
        <p14:creationId xmlns:p14="http://schemas.microsoft.com/office/powerpoint/2010/main" val="634416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36"/>
          <p:cNvCxnSpPr>
            <a:stCxn id="516" idx="3"/>
            <a:endCxn id="517"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516" name="Google Shape;516;p36"/>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Economic analysis</a:t>
            </a:r>
            <a:endParaRPr sz="4000">
              <a:solidFill>
                <a:srgbClr val="283134"/>
              </a:solidFill>
              <a:latin typeface="Helvetica Neue"/>
              <a:ea typeface="Helvetica Neue"/>
              <a:cs typeface="Helvetica Neue"/>
              <a:sym typeface="Helvetica Neue"/>
            </a:endParaRPr>
          </a:p>
        </p:txBody>
      </p:sp>
      <p:sp>
        <p:nvSpPr>
          <p:cNvPr id="517" name="Google Shape;517;p36"/>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18" name="Google Shape;518;p36"/>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26</a:t>
            </a:fld>
            <a:endParaRPr sz="1300">
              <a:solidFill>
                <a:schemeClr val="dk2"/>
              </a:solidFill>
              <a:latin typeface="Arial"/>
              <a:ea typeface="Arial"/>
              <a:cs typeface="Arial"/>
              <a:sym typeface="Arial"/>
            </a:endParaRPr>
          </a:p>
        </p:txBody>
      </p:sp>
      <p:graphicFrame>
        <p:nvGraphicFramePr>
          <p:cNvPr id="3" name="Object 2">
            <a:extLst>
              <a:ext uri="{FF2B5EF4-FFF2-40B4-BE49-F238E27FC236}">
                <a16:creationId xmlns:a16="http://schemas.microsoft.com/office/drawing/2014/main" id="{4219DA1E-C495-C437-CE56-E089ED9BABD5}"/>
              </a:ext>
            </a:extLst>
          </p:cNvPr>
          <p:cNvGraphicFramePr>
            <a:graphicFrameLocks noChangeAspect="1"/>
          </p:cNvGraphicFramePr>
          <p:nvPr>
            <p:extLst>
              <p:ext uri="{D42A27DB-BD31-4B8C-83A1-F6EECF244321}">
                <p14:modId xmlns:p14="http://schemas.microsoft.com/office/powerpoint/2010/main" val="969179567"/>
              </p:ext>
            </p:extLst>
          </p:nvPr>
        </p:nvGraphicFramePr>
        <p:xfrm>
          <a:off x="774700" y="1376650"/>
          <a:ext cx="10642600" cy="2470150"/>
        </p:xfrm>
        <a:graphic>
          <a:graphicData uri="http://schemas.openxmlformats.org/presentationml/2006/ole">
            <mc:AlternateContent xmlns:mc="http://schemas.openxmlformats.org/markup-compatibility/2006">
              <mc:Choice xmlns:v="urn:schemas-microsoft-com:vml" Requires="v">
                <p:oleObj name="Worksheet" r:id="rId3" imgW="12763323" imgH="2956686" progId="Excel.Sheet.12">
                  <p:embed/>
                </p:oleObj>
              </mc:Choice>
              <mc:Fallback>
                <p:oleObj name="Worksheet" r:id="rId3" imgW="12763323" imgH="2956686" progId="Excel.Sheet.12">
                  <p:embed/>
                  <p:pic>
                    <p:nvPicPr>
                      <p:cNvPr id="3" name="Object 2">
                        <a:extLst>
                          <a:ext uri="{FF2B5EF4-FFF2-40B4-BE49-F238E27FC236}">
                            <a16:creationId xmlns:a16="http://schemas.microsoft.com/office/drawing/2014/main" id="{4219DA1E-C495-C437-CE56-E089ED9BABD5}"/>
                          </a:ext>
                        </a:extLst>
                      </p:cNvPr>
                      <p:cNvPicPr/>
                      <p:nvPr/>
                    </p:nvPicPr>
                    <p:blipFill>
                      <a:blip r:embed="rId4"/>
                      <a:stretch>
                        <a:fillRect/>
                      </a:stretch>
                    </p:blipFill>
                    <p:spPr>
                      <a:xfrm>
                        <a:off x="774700" y="1376650"/>
                        <a:ext cx="10642600" cy="24701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84C51E2-964E-983B-D7EE-9EBF16E4186F}"/>
              </a:ext>
            </a:extLst>
          </p:cNvPr>
          <p:cNvGraphicFramePr>
            <a:graphicFrameLocks noChangeAspect="1"/>
          </p:cNvGraphicFramePr>
          <p:nvPr>
            <p:extLst>
              <p:ext uri="{D42A27DB-BD31-4B8C-83A1-F6EECF244321}">
                <p14:modId xmlns:p14="http://schemas.microsoft.com/office/powerpoint/2010/main" val="3791993898"/>
              </p:ext>
            </p:extLst>
          </p:nvPr>
        </p:nvGraphicFramePr>
        <p:xfrm>
          <a:off x="774700" y="4188270"/>
          <a:ext cx="5661025" cy="1836737"/>
        </p:xfrm>
        <a:graphic>
          <a:graphicData uri="http://schemas.openxmlformats.org/presentationml/2006/ole">
            <mc:AlternateContent xmlns:mc="http://schemas.openxmlformats.org/markup-compatibility/2006">
              <mc:Choice xmlns:v="urn:schemas-microsoft-com:vml" Requires="v">
                <p:oleObj name="Worksheet" r:id="rId5" imgW="5661625" imgH="1836523" progId="Excel.Sheet.12">
                  <p:embed/>
                </p:oleObj>
              </mc:Choice>
              <mc:Fallback>
                <p:oleObj name="Worksheet" r:id="rId5" imgW="5661625" imgH="1836523" progId="Excel.Sheet.12">
                  <p:embed/>
                  <p:pic>
                    <p:nvPicPr>
                      <p:cNvPr id="7" name="Object 6">
                        <a:extLst>
                          <a:ext uri="{FF2B5EF4-FFF2-40B4-BE49-F238E27FC236}">
                            <a16:creationId xmlns:a16="http://schemas.microsoft.com/office/drawing/2014/main" id="{A84C51E2-964E-983B-D7EE-9EBF16E4186F}"/>
                          </a:ext>
                        </a:extLst>
                      </p:cNvPr>
                      <p:cNvPicPr/>
                      <p:nvPr/>
                    </p:nvPicPr>
                    <p:blipFill>
                      <a:blip r:embed="rId6"/>
                      <a:stretch>
                        <a:fillRect/>
                      </a:stretch>
                    </p:blipFill>
                    <p:spPr>
                      <a:xfrm>
                        <a:off x="774700" y="4188270"/>
                        <a:ext cx="5661025" cy="1836737"/>
                      </a:xfrm>
                      <a:prstGeom prst="rect">
                        <a:avLst/>
                      </a:prstGeom>
                    </p:spPr>
                  </p:pic>
                </p:oleObj>
              </mc:Fallback>
            </mc:AlternateContent>
          </a:graphicData>
        </a:graphic>
      </p:graphicFrame>
    </p:spTree>
    <p:extLst>
      <p:ext uri="{BB962C8B-B14F-4D97-AF65-F5344CB8AC3E}">
        <p14:creationId xmlns:p14="http://schemas.microsoft.com/office/powerpoint/2010/main" val="2157804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36"/>
          <p:cNvCxnSpPr>
            <a:stCxn id="516" idx="3"/>
            <a:endCxn id="517" idx="2"/>
          </p:cNvCxnSpPr>
          <p:nvPr/>
        </p:nvCxnSpPr>
        <p:spPr>
          <a:xfrm>
            <a:off x="5798350" y="668650"/>
            <a:ext cx="5238900" cy="0"/>
          </a:xfrm>
          <a:prstGeom prst="straightConnector1">
            <a:avLst/>
          </a:prstGeom>
          <a:noFill/>
          <a:ln w="38100" cap="flat" cmpd="sng">
            <a:solidFill>
              <a:srgbClr val="2E7DBA"/>
            </a:solidFill>
            <a:prstDash val="solid"/>
            <a:round/>
            <a:headEnd type="none" w="med" len="med"/>
            <a:tailEnd type="none" w="med" len="med"/>
          </a:ln>
        </p:spPr>
      </p:cxnSp>
      <p:sp>
        <p:nvSpPr>
          <p:cNvPr id="516" name="Google Shape;516;p36"/>
          <p:cNvSpPr txBox="1"/>
          <p:nvPr/>
        </p:nvSpPr>
        <p:spPr>
          <a:xfrm>
            <a:off x="688750" y="314650"/>
            <a:ext cx="5109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Economic analysis</a:t>
            </a:r>
            <a:endParaRPr sz="4000">
              <a:solidFill>
                <a:srgbClr val="283134"/>
              </a:solidFill>
              <a:latin typeface="Helvetica Neue"/>
              <a:ea typeface="Helvetica Neue"/>
              <a:cs typeface="Helvetica Neue"/>
              <a:sym typeface="Helvetica Neue"/>
            </a:endParaRPr>
          </a:p>
        </p:txBody>
      </p:sp>
      <p:sp>
        <p:nvSpPr>
          <p:cNvPr id="517" name="Google Shape;517;p36"/>
          <p:cNvSpPr/>
          <p:nvPr/>
        </p:nvSpPr>
        <p:spPr>
          <a:xfrm>
            <a:off x="11037250" y="449800"/>
            <a:ext cx="437700" cy="437700"/>
          </a:xfrm>
          <a:prstGeom prst="ellipse">
            <a:avLst/>
          </a:prstGeom>
          <a:noFill/>
          <a:ln w="38100" cap="flat" cmpd="sng">
            <a:solidFill>
              <a:srgbClr val="2E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18" name="Google Shape;518;p36"/>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27</a:t>
            </a:fld>
            <a:endParaRPr sz="1300">
              <a:solidFill>
                <a:schemeClr val="dk2"/>
              </a:solidFill>
              <a:latin typeface="Arial"/>
              <a:ea typeface="Arial"/>
              <a:cs typeface="Arial"/>
              <a:sym typeface="Arial"/>
            </a:endParaRPr>
          </a:p>
        </p:txBody>
      </p:sp>
      <p:graphicFrame>
        <p:nvGraphicFramePr>
          <p:cNvPr id="2" name="Chart 1">
            <a:extLst>
              <a:ext uri="{FF2B5EF4-FFF2-40B4-BE49-F238E27FC236}">
                <a16:creationId xmlns:a16="http://schemas.microsoft.com/office/drawing/2014/main" id="{6A98FFC2-59D7-4C7A-8B66-98C6DA9CAB9E}"/>
              </a:ext>
            </a:extLst>
          </p:cNvPr>
          <p:cNvGraphicFramePr>
            <a:graphicFrameLocks/>
          </p:cNvGraphicFramePr>
          <p:nvPr>
            <p:extLst>
              <p:ext uri="{D42A27DB-BD31-4B8C-83A1-F6EECF244321}">
                <p14:modId xmlns:p14="http://schemas.microsoft.com/office/powerpoint/2010/main" val="3038486493"/>
              </p:ext>
            </p:extLst>
          </p:nvPr>
        </p:nvGraphicFramePr>
        <p:xfrm>
          <a:off x="526190" y="1767839"/>
          <a:ext cx="5724525" cy="381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Object 9">
            <a:extLst>
              <a:ext uri="{FF2B5EF4-FFF2-40B4-BE49-F238E27FC236}">
                <a16:creationId xmlns:a16="http://schemas.microsoft.com/office/drawing/2014/main" id="{A10D7100-3A83-0DB9-9C3D-FFEF95C9B9D6}"/>
              </a:ext>
            </a:extLst>
          </p:cNvPr>
          <p:cNvGraphicFramePr>
            <a:graphicFrameLocks noChangeAspect="1"/>
          </p:cNvGraphicFramePr>
          <p:nvPr>
            <p:extLst>
              <p:ext uri="{D42A27DB-BD31-4B8C-83A1-F6EECF244321}">
                <p14:modId xmlns:p14="http://schemas.microsoft.com/office/powerpoint/2010/main" val="1237590793"/>
              </p:ext>
            </p:extLst>
          </p:nvPr>
        </p:nvGraphicFramePr>
        <p:xfrm>
          <a:off x="6668225" y="3029107"/>
          <a:ext cx="4587875" cy="1287463"/>
        </p:xfrm>
        <a:graphic>
          <a:graphicData uri="http://schemas.openxmlformats.org/presentationml/2006/ole">
            <mc:AlternateContent xmlns:mc="http://schemas.openxmlformats.org/markup-compatibility/2006">
              <mc:Choice xmlns:v="urn:schemas-microsoft-com:vml" Requires="v">
                <p:oleObj name="Worksheet" r:id="rId4" imgW="4587311" imgH="1287741" progId="Excel.Sheet.12">
                  <p:embed/>
                </p:oleObj>
              </mc:Choice>
              <mc:Fallback>
                <p:oleObj name="Worksheet" r:id="rId4" imgW="4587311" imgH="1287741" progId="Excel.Sheet.12">
                  <p:embed/>
                  <p:pic>
                    <p:nvPicPr>
                      <p:cNvPr id="10" name="Object 9">
                        <a:extLst>
                          <a:ext uri="{FF2B5EF4-FFF2-40B4-BE49-F238E27FC236}">
                            <a16:creationId xmlns:a16="http://schemas.microsoft.com/office/drawing/2014/main" id="{A10D7100-3A83-0DB9-9C3D-FFEF95C9B9D6}"/>
                          </a:ext>
                        </a:extLst>
                      </p:cNvPr>
                      <p:cNvPicPr/>
                      <p:nvPr/>
                    </p:nvPicPr>
                    <p:blipFill>
                      <a:blip r:embed="rId5"/>
                      <a:stretch>
                        <a:fillRect/>
                      </a:stretch>
                    </p:blipFill>
                    <p:spPr>
                      <a:xfrm>
                        <a:off x="6668225" y="3029107"/>
                        <a:ext cx="4587875" cy="12874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F4A03FD-5BE9-768E-1289-F3E889E1075D}"/>
              </a:ext>
            </a:extLst>
          </p:cNvPr>
          <p:cNvSpPr txBox="1"/>
          <p:nvPr/>
        </p:nvSpPr>
        <p:spPr>
          <a:xfrm>
            <a:off x="7233920" y="2656369"/>
            <a:ext cx="3600130" cy="307777"/>
          </a:xfrm>
          <a:prstGeom prst="rect">
            <a:avLst/>
          </a:prstGeom>
          <a:noFill/>
        </p:spPr>
        <p:txBody>
          <a:bodyPr wrap="square" rtlCol="0">
            <a:spAutoFit/>
          </a:bodyPr>
          <a:lstStyle/>
          <a:p>
            <a:pPr algn="ctr"/>
            <a:r>
              <a:rPr lang="en-GB"/>
              <a:t>LCC/station</a:t>
            </a:r>
          </a:p>
        </p:txBody>
      </p:sp>
    </p:spTree>
    <p:extLst>
      <p:ext uri="{BB962C8B-B14F-4D97-AF65-F5344CB8AC3E}">
        <p14:creationId xmlns:p14="http://schemas.microsoft.com/office/powerpoint/2010/main" val="1101549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39"/>
        <p:cNvGrpSpPr/>
        <p:nvPr/>
      </p:nvGrpSpPr>
      <p:grpSpPr>
        <a:xfrm>
          <a:off x="0" y="0"/>
          <a:ext cx="0" cy="0"/>
          <a:chOff x="0" y="0"/>
          <a:chExt cx="0" cy="0"/>
        </a:xfrm>
      </p:grpSpPr>
      <p:sp>
        <p:nvSpPr>
          <p:cNvPr id="540" name="Google Shape;540;p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a:t>28</a:t>
            </a:fld>
            <a:endParaRPr/>
          </a:p>
        </p:txBody>
      </p:sp>
      <p:pic>
        <p:nvPicPr>
          <p:cNvPr id="541" name="Google Shape;541;p38"/>
          <p:cNvPicPr preferRelativeResize="0"/>
          <p:nvPr/>
        </p:nvPicPr>
        <p:blipFill>
          <a:blip r:embed="rId3">
            <a:alphaModFix/>
          </a:blip>
          <a:stretch>
            <a:fillRect/>
          </a:stretch>
        </p:blipFill>
        <p:spPr>
          <a:xfrm>
            <a:off x="0" y="2850"/>
            <a:ext cx="12192000" cy="6852301"/>
          </a:xfrm>
          <a:prstGeom prst="rect">
            <a:avLst/>
          </a:prstGeom>
          <a:noFill/>
          <a:ln>
            <a:noFill/>
          </a:ln>
        </p:spPr>
      </p:pic>
      <p:pic>
        <p:nvPicPr>
          <p:cNvPr id="542" name="Google Shape;542;p38"/>
          <p:cNvPicPr preferRelativeResize="0"/>
          <p:nvPr/>
        </p:nvPicPr>
        <p:blipFill>
          <a:blip r:embed="rId4">
            <a:alphaModFix amt="63000"/>
          </a:blip>
          <a:stretch>
            <a:fillRect/>
          </a:stretch>
        </p:blipFill>
        <p:spPr>
          <a:xfrm rot="-5400000">
            <a:off x="2657738" y="-2687687"/>
            <a:ext cx="6880199" cy="12233375"/>
          </a:xfrm>
          <a:prstGeom prst="rect">
            <a:avLst/>
          </a:prstGeom>
          <a:noFill/>
          <a:ln>
            <a:noFill/>
          </a:ln>
        </p:spPr>
      </p:pic>
      <p:pic>
        <p:nvPicPr>
          <p:cNvPr id="543" name="Google Shape;543;p38"/>
          <p:cNvPicPr preferRelativeResize="0"/>
          <p:nvPr/>
        </p:nvPicPr>
        <p:blipFill>
          <a:blip r:embed="rId5">
            <a:alphaModFix/>
          </a:blip>
          <a:stretch>
            <a:fillRect/>
          </a:stretch>
        </p:blipFill>
        <p:spPr>
          <a:xfrm>
            <a:off x="10434425" y="5635025"/>
            <a:ext cx="1693476" cy="1693476"/>
          </a:xfrm>
          <a:prstGeom prst="rect">
            <a:avLst/>
          </a:prstGeom>
          <a:noFill/>
          <a:ln>
            <a:noFill/>
          </a:ln>
        </p:spPr>
      </p:pic>
      <p:pic>
        <p:nvPicPr>
          <p:cNvPr id="544" name="Google Shape;544;p38"/>
          <p:cNvPicPr preferRelativeResize="0"/>
          <p:nvPr/>
        </p:nvPicPr>
        <p:blipFill>
          <a:blip r:embed="rId6">
            <a:alphaModFix/>
          </a:blip>
          <a:stretch>
            <a:fillRect/>
          </a:stretch>
        </p:blipFill>
        <p:spPr>
          <a:xfrm>
            <a:off x="8927725" y="6219399"/>
            <a:ext cx="1190800" cy="524700"/>
          </a:xfrm>
          <a:prstGeom prst="rect">
            <a:avLst/>
          </a:prstGeom>
          <a:noFill/>
          <a:ln>
            <a:noFill/>
          </a:ln>
        </p:spPr>
      </p:pic>
      <p:pic>
        <p:nvPicPr>
          <p:cNvPr id="545" name="Google Shape;545;p38"/>
          <p:cNvPicPr preferRelativeResize="0"/>
          <p:nvPr/>
        </p:nvPicPr>
        <p:blipFill>
          <a:blip r:embed="rId7">
            <a:alphaModFix/>
          </a:blip>
          <a:stretch>
            <a:fillRect/>
          </a:stretch>
        </p:blipFill>
        <p:spPr>
          <a:xfrm>
            <a:off x="189525" y="6199300"/>
            <a:ext cx="900314" cy="524699"/>
          </a:xfrm>
          <a:prstGeom prst="rect">
            <a:avLst/>
          </a:prstGeom>
          <a:noFill/>
          <a:ln>
            <a:noFill/>
          </a:ln>
        </p:spPr>
      </p:pic>
      <p:pic>
        <p:nvPicPr>
          <p:cNvPr id="546" name="Google Shape;546;p38"/>
          <p:cNvPicPr preferRelativeResize="0"/>
          <p:nvPr/>
        </p:nvPicPr>
        <p:blipFill rotWithShape="1">
          <a:blip r:embed="rId8">
            <a:alphaModFix/>
          </a:blip>
          <a:srcRect b="31224"/>
          <a:stretch/>
        </p:blipFill>
        <p:spPr>
          <a:xfrm>
            <a:off x="10434425" y="42375"/>
            <a:ext cx="1693476" cy="485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sp>
        <p:nvSpPr>
          <p:cNvPr id="551" name="Google Shape;551;p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a:t>29</a:t>
            </a:fld>
            <a:endParaRPr/>
          </a:p>
        </p:txBody>
      </p:sp>
      <p:cxnSp>
        <p:nvCxnSpPr>
          <p:cNvPr id="552" name="Google Shape;552;p39"/>
          <p:cNvCxnSpPr>
            <a:stCxn id="553" idx="3"/>
            <a:endCxn id="554" idx="2"/>
          </p:cNvCxnSpPr>
          <p:nvPr/>
        </p:nvCxnSpPr>
        <p:spPr>
          <a:xfrm>
            <a:off x="5677150" y="668650"/>
            <a:ext cx="5360100" cy="0"/>
          </a:xfrm>
          <a:prstGeom prst="straightConnector1">
            <a:avLst/>
          </a:prstGeom>
          <a:noFill/>
          <a:ln w="38100" cap="flat" cmpd="sng">
            <a:solidFill>
              <a:schemeClr val="accent5"/>
            </a:solidFill>
            <a:prstDash val="solid"/>
            <a:round/>
            <a:headEnd type="none" w="med" len="med"/>
            <a:tailEnd type="none" w="med" len="med"/>
          </a:ln>
        </p:spPr>
      </p:cxnSp>
      <p:sp>
        <p:nvSpPr>
          <p:cNvPr id="553" name="Google Shape;553;p39"/>
          <p:cNvSpPr txBox="1"/>
          <p:nvPr/>
        </p:nvSpPr>
        <p:spPr>
          <a:xfrm>
            <a:off x="688750" y="314650"/>
            <a:ext cx="4988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Conclusions</a:t>
            </a:r>
            <a:endParaRPr sz="4000">
              <a:solidFill>
                <a:srgbClr val="283134"/>
              </a:solidFill>
              <a:latin typeface="Helvetica Neue"/>
              <a:ea typeface="Helvetica Neue"/>
              <a:cs typeface="Helvetica Neue"/>
              <a:sym typeface="Helvetica Neue"/>
            </a:endParaRPr>
          </a:p>
        </p:txBody>
      </p:sp>
      <p:sp>
        <p:nvSpPr>
          <p:cNvPr id="554" name="Google Shape;554;p39"/>
          <p:cNvSpPr/>
          <p:nvPr/>
        </p:nvSpPr>
        <p:spPr>
          <a:xfrm>
            <a:off x="11037250" y="449800"/>
            <a:ext cx="437700" cy="4377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55" name="Google Shape;555;p39"/>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6" name="Google Shape;556;p39"/>
          <p:cNvPicPr preferRelativeResize="0"/>
          <p:nvPr/>
        </p:nvPicPr>
        <p:blipFill>
          <a:blip r:embed="rId3">
            <a:alphaModFix/>
          </a:blip>
          <a:stretch>
            <a:fillRect/>
          </a:stretch>
        </p:blipFill>
        <p:spPr>
          <a:xfrm>
            <a:off x="1179000" y="1175050"/>
            <a:ext cx="9833998" cy="556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p:nvPr/>
        </p:nvSpPr>
        <p:spPr>
          <a:xfrm>
            <a:off x="7103925" y="1305275"/>
            <a:ext cx="4166700" cy="1474800"/>
          </a:xfrm>
          <a:prstGeom prst="roundRect">
            <a:avLst>
              <a:gd name="adj" fmla="val 16667"/>
            </a:avLst>
          </a:prstGeom>
          <a:noFill/>
          <a:ln w="38100" cap="flat" cmpd="sng">
            <a:solidFill>
              <a:srgbClr val="0944A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lt1"/>
              </a:solidFill>
              <a:highlight>
                <a:srgbClr val="461F4B"/>
              </a:highlight>
              <a:latin typeface="Helvetica Neue"/>
              <a:ea typeface="Helvetica Neue"/>
              <a:cs typeface="Helvetica Neue"/>
              <a:sym typeface="Helvetica Neue"/>
            </a:endParaRPr>
          </a:p>
        </p:txBody>
      </p:sp>
      <p:cxnSp>
        <p:nvCxnSpPr>
          <p:cNvPr id="97" name="Google Shape;97;p15"/>
          <p:cNvCxnSpPr>
            <a:stCxn id="98" idx="3"/>
            <a:endCxn id="99" idx="2"/>
          </p:cNvCxnSpPr>
          <p:nvPr/>
        </p:nvCxnSpPr>
        <p:spPr>
          <a:xfrm>
            <a:off x="5908450" y="668650"/>
            <a:ext cx="5128800" cy="0"/>
          </a:xfrm>
          <a:prstGeom prst="straightConnector1">
            <a:avLst/>
          </a:prstGeom>
          <a:noFill/>
          <a:ln w="38100" cap="flat" cmpd="sng">
            <a:solidFill>
              <a:srgbClr val="2E7DBA"/>
            </a:solidFill>
            <a:prstDash val="solid"/>
            <a:round/>
            <a:headEnd type="none" w="med" len="med"/>
            <a:tailEnd type="none" w="med" len="med"/>
          </a:ln>
        </p:spPr>
      </p:cxnSp>
      <p:sp>
        <p:nvSpPr>
          <p:cNvPr id="98" name="Google Shape;98;p15"/>
          <p:cNvSpPr txBox="1"/>
          <p:nvPr/>
        </p:nvSpPr>
        <p:spPr>
          <a:xfrm>
            <a:off x="688750" y="314650"/>
            <a:ext cx="52197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Stakeholders analysis</a:t>
            </a:r>
            <a:endParaRPr sz="4000">
              <a:solidFill>
                <a:srgbClr val="283134"/>
              </a:solidFill>
              <a:latin typeface="Helvetica Neue"/>
              <a:ea typeface="Helvetica Neue"/>
              <a:cs typeface="Helvetica Neue"/>
              <a:sym typeface="Helvetica Neue"/>
            </a:endParaRPr>
          </a:p>
        </p:txBody>
      </p:sp>
      <p:sp>
        <p:nvSpPr>
          <p:cNvPr id="99" name="Google Shape;99;p15"/>
          <p:cNvSpPr/>
          <p:nvPr/>
        </p:nvSpPr>
        <p:spPr>
          <a:xfrm>
            <a:off x="11037250" y="449800"/>
            <a:ext cx="437700" cy="437700"/>
          </a:xfrm>
          <a:prstGeom prst="ellipse">
            <a:avLst/>
          </a:prstGeom>
          <a:noFill/>
          <a:ln w="38100" cap="flat" cmpd="sng">
            <a:solidFill>
              <a:srgbClr val="5381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15"/>
          <p:cNvSpPr txBox="1"/>
          <p:nvPr/>
        </p:nvSpPr>
        <p:spPr>
          <a:xfrm>
            <a:off x="7441150" y="1526963"/>
            <a:ext cx="3918900" cy="10314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1800" b="1">
                <a:solidFill>
                  <a:srgbClr val="0944A1"/>
                </a:solidFill>
                <a:latin typeface="Helvetica Neue"/>
                <a:ea typeface="Helvetica Neue"/>
                <a:cs typeface="Helvetica Neue"/>
                <a:sym typeface="Helvetica Neue"/>
              </a:rPr>
              <a:t>Key players </a:t>
            </a:r>
            <a:endParaRPr sz="1800" b="1">
              <a:solidFill>
                <a:srgbClr val="0944A1"/>
              </a:solidFill>
              <a:latin typeface="Helvetica Neue"/>
              <a:ea typeface="Helvetica Neue"/>
              <a:cs typeface="Helvetica Neue"/>
              <a:sym typeface="Helvetica Neue"/>
            </a:endParaRPr>
          </a:p>
          <a:p>
            <a:pPr marL="0" lvl="0" indent="0" algn="l" rtl="0">
              <a:spcBef>
                <a:spcPts val="300"/>
              </a:spcBef>
              <a:spcAft>
                <a:spcPts val="0"/>
              </a:spcAft>
              <a:buNone/>
            </a:pPr>
            <a:r>
              <a:rPr lang="en-GB" sz="1600" b="1" i="1">
                <a:solidFill>
                  <a:schemeClr val="dk1"/>
                </a:solidFill>
                <a:latin typeface="Helvetica Neue"/>
                <a:ea typeface="Helvetica Neue"/>
                <a:cs typeface="Helvetica Neue"/>
                <a:sym typeface="Helvetica Neue"/>
              </a:rPr>
              <a:t>Directly interacting with the design</a:t>
            </a:r>
            <a:endParaRPr sz="1600" b="1" i="1">
              <a:solidFill>
                <a:schemeClr val="dk1"/>
              </a:solidFill>
              <a:latin typeface="Helvetica Neue"/>
              <a:ea typeface="Helvetica Neue"/>
              <a:cs typeface="Helvetica Neue"/>
              <a:sym typeface="Helvetica Neue"/>
            </a:endParaRPr>
          </a:p>
          <a:p>
            <a:pPr marL="0" lvl="0" indent="0" algn="l" rtl="0">
              <a:spcBef>
                <a:spcPts val="300"/>
              </a:spcBef>
              <a:spcAft>
                <a:spcPts val="100"/>
              </a:spcAft>
              <a:buNone/>
            </a:pPr>
            <a:r>
              <a:rPr lang="en-GB" sz="1600">
                <a:solidFill>
                  <a:schemeClr val="dk1"/>
                </a:solidFill>
                <a:latin typeface="Helvetica Neue"/>
                <a:ea typeface="Helvetica Neue"/>
                <a:cs typeface="Helvetica Neue"/>
                <a:sym typeface="Helvetica Neue"/>
              </a:rPr>
              <a:t>ATLANTE (partner company)</a:t>
            </a:r>
            <a:endParaRPr/>
          </a:p>
        </p:txBody>
      </p:sp>
      <p:sp>
        <p:nvSpPr>
          <p:cNvPr id="101" name="Google Shape;101;p15"/>
          <p:cNvSpPr/>
          <p:nvPr/>
        </p:nvSpPr>
        <p:spPr>
          <a:xfrm>
            <a:off x="7103925" y="2909475"/>
            <a:ext cx="4166700" cy="1854000"/>
          </a:xfrm>
          <a:prstGeom prst="roundRect">
            <a:avLst>
              <a:gd name="adj" fmla="val 16667"/>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461F4B"/>
              </a:highlight>
              <a:latin typeface="Helvetica Neue"/>
              <a:ea typeface="Helvetica Neue"/>
              <a:cs typeface="Helvetica Neue"/>
              <a:sym typeface="Helvetica Neue"/>
            </a:endParaRPr>
          </a:p>
        </p:txBody>
      </p:sp>
      <p:sp>
        <p:nvSpPr>
          <p:cNvPr id="102" name="Google Shape;102;p15"/>
          <p:cNvSpPr txBox="1"/>
          <p:nvPr/>
        </p:nvSpPr>
        <p:spPr>
          <a:xfrm>
            <a:off x="7441150" y="3036063"/>
            <a:ext cx="4033800" cy="16008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GB" sz="1800" b="1">
                <a:solidFill>
                  <a:srgbClr val="5682D1"/>
                </a:solidFill>
                <a:latin typeface="Helvetica Neue"/>
                <a:ea typeface="Helvetica Neue"/>
                <a:cs typeface="Helvetica Neue"/>
                <a:sym typeface="Helvetica Neue"/>
              </a:rPr>
              <a:t>Informed or consulted players</a:t>
            </a:r>
            <a:endParaRPr sz="1800" b="1">
              <a:solidFill>
                <a:srgbClr val="5682D1"/>
              </a:solidFill>
              <a:latin typeface="Helvetica Neue"/>
              <a:ea typeface="Helvetica Neue"/>
              <a:cs typeface="Helvetica Neue"/>
              <a:sym typeface="Helvetica Neue"/>
            </a:endParaRPr>
          </a:p>
          <a:p>
            <a:pPr marL="0" lvl="0" indent="0" algn="l" rtl="0">
              <a:spcBef>
                <a:spcPts val="300"/>
              </a:spcBef>
              <a:spcAft>
                <a:spcPts val="0"/>
              </a:spcAft>
              <a:buNone/>
            </a:pPr>
            <a:r>
              <a:rPr lang="en-GB" sz="1600" b="1" i="1">
                <a:solidFill>
                  <a:schemeClr val="dk1"/>
                </a:solidFill>
                <a:latin typeface="Helvetica Neue"/>
                <a:ea typeface="Helvetica Neue"/>
                <a:cs typeface="Helvetica Neue"/>
                <a:sym typeface="Helvetica Neue"/>
              </a:rPr>
              <a:t>Benefit from the design</a:t>
            </a:r>
            <a:endParaRPr sz="1600" b="1" i="1">
              <a:solidFill>
                <a:schemeClr val="dk1"/>
              </a:solidFill>
              <a:latin typeface="Helvetica Neue"/>
              <a:ea typeface="Helvetica Neue"/>
              <a:cs typeface="Helvetica Neue"/>
              <a:sym typeface="Helvetica Neue"/>
            </a:endParaRPr>
          </a:p>
          <a:p>
            <a:pPr marL="0" lvl="0" indent="0" algn="l" rtl="0">
              <a:spcBef>
                <a:spcPts val="300"/>
              </a:spcBef>
              <a:spcAft>
                <a:spcPts val="0"/>
              </a:spcAft>
              <a:buNone/>
            </a:pPr>
            <a:r>
              <a:rPr lang="en-GB" sz="1600">
                <a:solidFill>
                  <a:schemeClr val="dk1"/>
                </a:solidFill>
                <a:latin typeface="Helvetica Neue"/>
                <a:ea typeface="Helvetica Neue"/>
                <a:cs typeface="Helvetica Neue"/>
                <a:sym typeface="Helvetica Neue"/>
              </a:rPr>
              <a:t>Free2Move (hardware),</a:t>
            </a:r>
            <a:endParaRPr sz="1600">
              <a:solidFill>
                <a:schemeClr val="dk1"/>
              </a:solidFill>
              <a:latin typeface="Helvetica Neue"/>
              <a:ea typeface="Helvetica Neue"/>
              <a:cs typeface="Helvetica Neue"/>
              <a:sym typeface="Helvetica Neue"/>
            </a:endParaRPr>
          </a:p>
          <a:p>
            <a:pPr marL="0" lvl="0" indent="0" algn="l" rtl="0">
              <a:spcBef>
                <a:spcPts val="300"/>
              </a:spcBef>
              <a:spcAft>
                <a:spcPts val="0"/>
              </a:spcAft>
              <a:buNone/>
            </a:pPr>
            <a:r>
              <a:rPr lang="en-GB" sz="1600">
                <a:solidFill>
                  <a:schemeClr val="dk1"/>
                </a:solidFill>
                <a:latin typeface="Helvetica Neue"/>
                <a:ea typeface="Helvetica Neue"/>
                <a:cs typeface="Helvetica Neue"/>
                <a:sym typeface="Helvetica Neue"/>
              </a:rPr>
              <a:t>NHOA (energy),</a:t>
            </a:r>
            <a:endParaRPr sz="1600">
              <a:solidFill>
                <a:schemeClr val="dk1"/>
              </a:solidFill>
              <a:latin typeface="Helvetica Neue"/>
              <a:ea typeface="Helvetica Neue"/>
              <a:cs typeface="Helvetica Neue"/>
              <a:sym typeface="Helvetica Neue"/>
            </a:endParaRPr>
          </a:p>
          <a:p>
            <a:pPr marL="0" lvl="0" indent="0" algn="l" rtl="0">
              <a:spcBef>
                <a:spcPts val="300"/>
              </a:spcBef>
              <a:spcAft>
                <a:spcPts val="100"/>
              </a:spcAft>
              <a:buNone/>
            </a:pPr>
            <a:r>
              <a:rPr lang="en-GB" sz="1600">
                <a:solidFill>
                  <a:schemeClr val="dk1"/>
                </a:solidFill>
                <a:latin typeface="Helvetica Neue"/>
                <a:ea typeface="Helvetica Neue"/>
                <a:cs typeface="Helvetica Neue"/>
                <a:sym typeface="Helvetica Neue"/>
              </a:rPr>
              <a:t>EV users</a:t>
            </a:r>
            <a:endParaRPr sz="1600">
              <a:solidFill>
                <a:schemeClr val="dk1"/>
              </a:solidFill>
              <a:latin typeface="Helvetica Neue"/>
              <a:ea typeface="Helvetica Neue"/>
              <a:cs typeface="Helvetica Neue"/>
              <a:sym typeface="Helvetica Neue"/>
            </a:endParaRPr>
          </a:p>
        </p:txBody>
      </p:sp>
      <p:sp>
        <p:nvSpPr>
          <p:cNvPr id="103" name="Google Shape;103;p15"/>
          <p:cNvSpPr/>
          <p:nvPr/>
        </p:nvSpPr>
        <p:spPr>
          <a:xfrm>
            <a:off x="7103925" y="4892875"/>
            <a:ext cx="4166700" cy="1474800"/>
          </a:xfrm>
          <a:prstGeom prst="roundRect">
            <a:avLst>
              <a:gd name="adj" fmla="val 16667"/>
            </a:avLst>
          </a:prstGeom>
          <a:noFill/>
          <a:ln w="38100" cap="flat" cmpd="sng">
            <a:solidFill>
              <a:srgbClr val="7CC7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highlight>
                <a:srgbClr val="461F4B"/>
              </a:highlight>
              <a:latin typeface="Helvetica Neue"/>
              <a:ea typeface="Helvetica Neue"/>
              <a:cs typeface="Helvetica Neue"/>
              <a:sym typeface="Helvetica Neue"/>
            </a:endParaRPr>
          </a:p>
        </p:txBody>
      </p:sp>
      <p:sp>
        <p:nvSpPr>
          <p:cNvPr id="104" name="Google Shape;104;p15"/>
          <p:cNvSpPr txBox="1"/>
          <p:nvPr/>
        </p:nvSpPr>
        <p:spPr>
          <a:xfrm>
            <a:off x="7383700" y="5114563"/>
            <a:ext cx="4033800" cy="939000"/>
          </a:xfrm>
          <a:prstGeom prst="rect">
            <a:avLst/>
          </a:prstGeom>
          <a:noFill/>
          <a:ln>
            <a:noFill/>
          </a:ln>
        </p:spPr>
        <p:txBody>
          <a:bodyPr spcFirstLastPara="1" wrap="square" lIns="91425" tIns="45700" rIns="91425" bIns="45700" anchor="t" anchorCtr="0">
            <a:spAutoFit/>
          </a:bodyPr>
          <a:lstStyle/>
          <a:p>
            <a:pPr marL="0" lvl="0" indent="0" algn="l" rtl="0">
              <a:spcBef>
                <a:spcPts val="300"/>
              </a:spcBef>
              <a:spcAft>
                <a:spcPts val="0"/>
              </a:spcAft>
              <a:buNone/>
            </a:pPr>
            <a:r>
              <a:rPr lang="en-GB" sz="1800" b="1">
                <a:solidFill>
                  <a:srgbClr val="7CC7FB"/>
                </a:solidFill>
                <a:latin typeface="Helvetica Neue"/>
                <a:ea typeface="Helvetica Neue"/>
                <a:cs typeface="Helvetica Neue"/>
                <a:sym typeface="Helvetica Neue"/>
              </a:rPr>
              <a:t>Affected players</a:t>
            </a:r>
            <a:endParaRPr sz="1800" b="1">
              <a:solidFill>
                <a:srgbClr val="7CC7FB"/>
              </a:solidFill>
              <a:latin typeface="Helvetica Neue"/>
              <a:ea typeface="Helvetica Neue"/>
              <a:cs typeface="Helvetica Neue"/>
              <a:sym typeface="Helvetica Neue"/>
            </a:endParaRPr>
          </a:p>
          <a:p>
            <a:pPr marL="0" lvl="0" indent="0" algn="l" rtl="0">
              <a:spcBef>
                <a:spcPts val="300"/>
              </a:spcBef>
              <a:spcAft>
                <a:spcPts val="0"/>
              </a:spcAft>
              <a:buNone/>
            </a:pPr>
            <a:r>
              <a:rPr lang="en-GB" sz="1600" b="1" i="1">
                <a:solidFill>
                  <a:schemeClr val="dk1"/>
                </a:solidFill>
                <a:latin typeface="Helvetica Neue"/>
                <a:ea typeface="Helvetica Neue"/>
                <a:cs typeface="Helvetica Neue"/>
                <a:sym typeface="Helvetica Neue"/>
              </a:rPr>
              <a:t>Indirectly affected by the design</a:t>
            </a:r>
            <a:endParaRPr sz="1600" b="1" i="1">
              <a:solidFill>
                <a:schemeClr val="dk1"/>
              </a:solidFill>
              <a:latin typeface="Helvetica Neue"/>
              <a:ea typeface="Helvetica Neue"/>
              <a:cs typeface="Helvetica Neue"/>
              <a:sym typeface="Helvetica Neue"/>
            </a:endParaRPr>
          </a:p>
          <a:p>
            <a:pPr marL="0" lvl="0" indent="0" algn="l" rtl="0">
              <a:spcBef>
                <a:spcPts val="300"/>
              </a:spcBef>
              <a:spcAft>
                <a:spcPts val="100"/>
              </a:spcAft>
              <a:buNone/>
            </a:pPr>
            <a:r>
              <a:rPr lang="en-GB" sz="1600">
                <a:solidFill>
                  <a:schemeClr val="dk1"/>
                </a:solidFill>
                <a:latin typeface="Helvetica Neue"/>
                <a:ea typeface="Helvetica Neue"/>
                <a:cs typeface="Helvetica Neue"/>
                <a:sym typeface="Helvetica Neue"/>
              </a:rPr>
              <a:t>Environment, ICE automotive industry</a:t>
            </a:r>
            <a:endParaRPr sz="1600">
              <a:solidFill>
                <a:schemeClr val="dk1"/>
              </a:solidFill>
              <a:latin typeface="Helvetica Neue"/>
              <a:ea typeface="Helvetica Neue"/>
              <a:cs typeface="Helvetica Neue"/>
              <a:sym typeface="Helvetica Neue"/>
            </a:endParaRPr>
          </a:p>
        </p:txBody>
      </p:sp>
      <p:sp>
        <p:nvSpPr>
          <p:cNvPr id="105" name="Google Shape;105;p15"/>
          <p:cNvSpPr txBox="1"/>
          <p:nvPr/>
        </p:nvSpPr>
        <p:spPr>
          <a:xfrm>
            <a:off x="6681675" y="1396175"/>
            <a:ext cx="518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7200" b="1">
                <a:solidFill>
                  <a:srgbClr val="0944A1"/>
                </a:solidFill>
                <a:latin typeface="Helvetica Neue"/>
                <a:ea typeface="Helvetica Neue"/>
                <a:cs typeface="Helvetica Neue"/>
                <a:sym typeface="Helvetica Neue"/>
              </a:rPr>
              <a:t>1</a:t>
            </a:r>
            <a:endParaRPr sz="7200">
              <a:solidFill>
                <a:srgbClr val="0944A1"/>
              </a:solidFill>
              <a:latin typeface="Calibri"/>
              <a:ea typeface="Calibri"/>
              <a:cs typeface="Calibri"/>
              <a:sym typeface="Calibri"/>
            </a:endParaRPr>
          </a:p>
        </p:txBody>
      </p:sp>
      <p:sp>
        <p:nvSpPr>
          <p:cNvPr id="106" name="Google Shape;106;p15"/>
          <p:cNvSpPr txBox="1"/>
          <p:nvPr/>
        </p:nvSpPr>
        <p:spPr>
          <a:xfrm>
            <a:off x="6652938" y="3189975"/>
            <a:ext cx="518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200" b="1">
                <a:solidFill>
                  <a:srgbClr val="5682D1"/>
                </a:solidFill>
                <a:latin typeface="Helvetica Neue"/>
                <a:ea typeface="Helvetica Neue"/>
                <a:cs typeface="Helvetica Neue"/>
                <a:sym typeface="Helvetica Neue"/>
              </a:rPr>
              <a:t>2</a:t>
            </a:r>
            <a:endParaRPr sz="7200">
              <a:solidFill>
                <a:srgbClr val="5682D1"/>
              </a:solidFill>
              <a:latin typeface="Calibri"/>
              <a:ea typeface="Calibri"/>
              <a:cs typeface="Calibri"/>
              <a:sym typeface="Calibri"/>
            </a:endParaRPr>
          </a:p>
        </p:txBody>
      </p:sp>
      <p:sp>
        <p:nvSpPr>
          <p:cNvPr id="107" name="Google Shape;107;p15"/>
          <p:cNvSpPr txBox="1"/>
          <p:nvPr/>
        </p:nvSpPr>
        <p:spPr>
          <a:xfrm>
            <a:off x="6652938" y="4983775"/>
            <a:ext cx="518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200" b="1">
                <a:solidFill>
                  <a:srgbClr val="7CC7FB"/>
                </a:solidFill>
                <a:latin typeface="Helvetica Neue"/>
                <a:ea typeface="Helvetica Neue"/>
                <a:cs typeface="Helvetica Neue"/>
                <a:sym typeface="Helvetica Neue"/>
              </a:rPr>
              <a:t>3</a:t>
            </a:r>
            <a:endParaRPr sz="7200">
              <a:solidFill>
                <a:srgbClr val="7CC7FB"/>
              </a:solidFill>
              <a:latin typeface="Calibri"/>
              <a:ea typeface="Calibri"/>
              <a:cs typeface="Calibri"/>
              <a:sym typeface="Calibri"/>
            </a:endParaRPr>
          </a:p>
        </p:txBody>
      </p:sp>
      <p:pic>
        <p:nvPicPr>
          <p:cNvPr id="108" name="Google Shape;108;p15"/>
          <p:cNvPicPr preferRelativeResize="0"/>
          <p:nvPr/>
        </p:nvPicPr>
        <p:blipFill>
          <a:blip r:embed="rId3">
            <a:alphaModFix/>
          </a:blip>
          <a:stretch>
            <a:fillRect/>
          </a:stretch>
        </p:blipFill>
        <p:spPr>
          <a:xfrm>
            <a:off x="159300" y="1588438"/>
            <a:ext cx="6281011" cy="4496075"/>
          </a:xfrm>
          <a:prstGeom prst="rect">
            <a:avLst/>
          </a:prstGeom>
          <a:noFill/>
          <a:ln>
            <a:noFill/>
          </a:ln>
        </p:spPr>
      </p:pic>
      <p:sp>
        <p:nvSpPr>
          <p:cNvPr id="109" name="Google Shape;109;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3</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60"/>
        <p:cNvGrpSpPr/>
        <p:nvPr/>
      </p:nvGrpSpPr>
      <p:grpSpPr>
        <a:xfrm>
          <a:off x="0" y="0"/>
          <a:ext cx="0" cy="0"/>
          <a:chOff x="0" y="0"/>
          <a:chExt cx="0" cy="0"/>
        </a:xfrm>
      </p:grpSpPr>
      <p:cxnSp>
        <p:nvCxnSpPr>
          <p:cNvPr id="561" name="Google Shape;561;p40"/>
          <p:cNvCxnSpPr>
            <a:stCxn id="562" idx="3"/>
            <a:endCxn id="563" idx="2"/>
          </p:cNvCxnSpPr>
          <p:nvPr/>
        </p:nvCxnSpPr>
        <p:spPr>
          <a:xfrm>
            <a:off x="3752050" y="668650"/>
            <a:ext cx="7285200" cy="0"/>
          </a:xfrm>
          <a:prstGeom prst="straightConnector1">
            <a:avLst/>
          </a:prstGeom>
          <a:noFill/>
          <a:ln w="38100" cap="flat" cmpd="sng">
            <a:solidFill>
              <a:srgbClr val="2E7DBA"/>
            </a:solidFill>
            <a:prstDash val="solid"/>
            <a:round/>
            <a:headEnd type="none" w="med" len="med"/>
            <a:tailEnd type="none" w="med" len="med"/>
          </a:ln>
        </p:spPr>
      </p:cxnSp>
      <p:sp>
        <p:nvSpPr>
          <p:cNvPr id="562" name="Google Shape;562;p40"/>
          <p:cNvSpPr txBox="1"/>
          <p:nvPr/>
        </p:nvSpPr>
        <p:spPr>
          <a:xfrm>
            <a:off x="688750" y="314650"/>
            <a:ext cx="3063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Introduction</a:t>
            </a:r>
            <a:endParaRPr sz="4000">
              <a:solidFill>
                <a:srgbClr val="283134"/>
              </a:solidFill>
              <a:latin typeface="Helvetica Neue"/>
              <a:ea typeface="Helvetica Neue"/>
              <a:cs typeface="Helvetica Neue"/>
              <a:sym typeface="Helvetica Neue"/>
            </a:endParaRPr>
          </a:p>
        </p:txBody>
      </p:sp>
      <p:sp>
        <p:nvSpPr>
          <p:cNvPr id="563" name="Google Shape;563;p40"/>
          <p:cNvSpPr/>
          <p:nvPr/>
        </p:nvSpPr>
        <p:spPr>
          <a:xfrm>
            <a:off x="11037250" y="449800"/>
            <a:ext cx="437700" cy="437700"/>
          </a:xfrm>
          <a:prstGeom prst="ellipse">
            <a:avLst/>
          </a:prstGeom>
          <a:noFill/>
          <a:ln w="38100" cap="flat" cmpd="sng">
            <a:solidFill>
              <a:srgbClr val="5381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564" name="Google Shape;564;p40"/>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a:solidFill>
                  <a:schemeClr val="dk2"/>
                </a:solidFill>
                <a:latin typeface="Arial"/>
                <a:ea typeface="Arial"/>
                <a:cs typeface="Arial"/>
                <a:sym typeface="Arial"/>
              </a:rPr>
              <a:t>30</a:t>
            </a:fld>
            <a:endParaRPr sz="1300">
              <a:solidFill>
                <a:schemeClr val="dk2"/>
              </a:solidFill>
              <a:latin typeface="Arial"/>
              <a:ea typeface="Arial"/>
              <a:cs typeface="Arial"/>
              <a:sym typeface="Arial"/>
            </a:endParaRPr>
          </a:p>
        </p:txBody>
      </p:sp>
      <p:sp>
        <p:nvSpPr>
          <p:cNvPr id="566" name="Google Shape;566;p40"/>
          <p:cNvSpPr/>
          <p:nvPr/>
        </p:nvSpPr>
        <p:spPr>
          <a:xfrm>
            <a:off x="880925" y="4143388"/>
            <a:ext cx="4166700" cy="1623600"/>
          </a:xfrm>
          <a:prstGeom prst="roundRect">
            <a:avLst>
              <a:gd name="adj" fmla="val 16667"/>
            </a:avLst>
          </a:prstGeom>
          <a:noFill/>
          <a:ln w="38100" cap="flat" cmpd="sng">
            <a:solidFill>
              <a:srgbClr val="7BB67B"/>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2100"/>
              </a:spcAft>
              <a:buNone/>
            </a:pPr>
            <a:r>
              <a:rPr lang="en-GB" sz="1700" b="1">
                <a:solidFill>
                  <a:schemeClr val="dk1"/>
                </a:solidFill>
                <a:latin typeface="Helvetica Neue"/>
                <a:ea typeface="Helvetica Neue"/>
                <a:cs typeface="Helvetica Neue"/>
                <a:sym typeface="Helvetica Neue"/>
              </a:rPr>
              <a:t>OASIS mission: O</a:t>
            </a:r>
            <a:r>
              <a:rPr lang="en-GB" sz="1700">
                <a:solidFill>
                  <a:schemeClr val="dk1"/>
                </a:solidFill>
                <a:latin typeface="Helvetica Neue Light"/>
                <a:ea typeface="Helvetica Neue Light"/>
                <a:cs typeface="Helvetica Neue Light"/>
                <a:sym typeface="Helvetica Neue Light"/>
              </a:rPr>
              <a:t>ptimal </a:t>
            </a:r>
            <a:r>
              <a:rPr lang="en-GB" sz="1700" b="1">
                <a:solidFill>
                  <a:schemeClr val="dk1"/>
                </a:solidFill>
                <a:latin typeface="Helvetica Neue"/>
                <a:ea typeface="Helvetica Neue"/>
                <a:cs typeface="Helvetica Neue"/>
                <a:sym typeface="Helvetica Neue"/>
              </a:rPr>
              <a:t>A</a:t>
            </a:r>
            <a:r>
              <a:rPr lang="en-GB" sz="1700">
                <a:solidFill>
                  <a:schemeClr val="dk1"/>
                </a:solidFill>
                <a:latin typeface="Helvetica Neue Light"/>
                <a:ea typeface="Helvetica Neue Light"/>
                <a:cs typeface="Helvetica Neue Light"/>
                <a:sym typeface="Helvetica Neue Light"/>
              </a:rPr>
              <a:t>llocation and </a:t>
            </a:r>
            <a:r>
              <a:rPr lang="en-GB" sz="1700" b="1">
                <a:solidFill>
                  <a:schemeClr val="dk1"/>
                </a:solidFill>
                <a:latin typeface="Helvetica Neue"/>
                <a:ea typeface="Helvetica Neue"/>
                <a:cs typeface="Helvetica Neue"/>
                <a:sym typeface="Helvetica Neue"/>
              </a:rPr>
              <a:t>S</a:t>
            </a:r>
            <a:r>
              <a:rPr lang="en-GB" sz="1700">
                <a:solidFill>
                  <a:schemeClr val="dk1"/>
                </a:solidFill>
                <a:latin typeface="Helvetica Neue Light"/>
                <a:ea typeface="Helvetica Neue Light"/>
                <a:cs typeface="Helvetica Neue Light"/>
                <a:sym typeface="Helvetica Neue Light"/>
              </a:rPr>
              <a:t>izing of Electric </a:t>
            </a:r>
            <a:r>
              <a:rPr lang="en-GB" sz="1700" b="1">
                <a:solidFill>
                  <a:schemeClr val="dk1"/>
                </a:solidFill>
                <a:latin typeface="Helvetica Neue"/>
                <a:ea typeface="Helvetica Neue"/>
                <a:cs typeface="Helvetica Neue"/>
                <a:sym typeface="Helvetica Neue"/>
              </a:rPr>
              <a:t>I</a:t>
            </a:r>
            <a:r>
              <a:rPr lang="en-GB" sz="1700">
                <a:solidFill>
                  <a:schemeClr val="dk1"/>
                </a:solidFill>
                <a:latin typeface="Helvetica Neue Light"/>
                <a:ea typeface="Helvetica Neue Light"/>
                <a:cs typeface="Helvetica Neue Light"/>
                <a:sym typeface="Helvetica Neue Light"/>
              </a:rPr>
              <a:t>nfrastructures basing on Predictive </a:t>
            </a:r>
            <a:r>
              <a:rPr lang="en-GB" sz="1700" b="1">
                <a:solidFill>
                  <a:schemeClr val="dk1"/>
                </a:solidFill>
                <a:latin typeface="Helvetica Neue"/>
                <a:ea typeface="Helvetica Neue"/>
                <a:cs typeface="Helvetica Neue"/>
                <a:sym typeface="Helvetica Neue"/>
              </a:rPr>
              <a:t>S</a:t>
            </a:r>
            <a:r>
              <a:rPr lang="en-GB" sz="1700">
                <a:solidFill>
                  <a:schemeClr val="dk1"/>
                </a:solidFill>
                <a:latin typeface="Helvetica Neue Light"/>
                <a:ea typeface="Helvetica Neue Light"/>
                <a:cs typeface="Helvetica Neue Light"/>
                <a:sym typeface="Helvetica Neue Light"/>
              </a:rPr>
              <a:t>imulations</a:t>
            </a:r>
            <a:endParaRPr>
              <a:solidFill>
                <a:schemeClr val="lt1"/>
              </a:solidFill>
              <a:highlight>
                <a:srgbClr val="461F4B"/>
              </a:highlight>
              <a:latin typeface="Helvetica Neue"/>
              <a:ea typeface="Helvetica Neue"/>
              <a:cs typeface="Helvetica Neue"/>
              <a:sym typeface="Helvetica Neue"/>
            </a:endParaRPr>
          </a:p>
        </p:txBody>
      </p:sp>
      <p:sp>
        <p:nvSpPr>
          <p:cNvPr id="567" name="Google Shape;567;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2100"/>
              </a:spcAft>
              <a:buNone/>
            </a:pPr>
            <a:endParaRPr/>
          </a:p>
        </p:txBody>
      </p:sp>
      <p:sp>
        <p:nvSpPr>
          <p:cNvPr id="568" name="Google Shape;568;p40"/>
          <p:cNvSpPr/>
          <p:nvPr/>
        </p:nvSpPr>
        <p:spPr>
          <a:xfrm>
            <a:off x="880925" y="1638027"/>
            <a:ext cx="4166700" cy="1890000"/>
          </a:xfrm>
          <a:prstGeom prst="roundRect">
            <a:avLst>
              <a:gd name="adj" fmla="val 16667"/>
            </a:avLst>
          </a:prstGeom>
          <a:noFill/>
          <a:ln w="38100" cap="flat" cmpd="sng">
            <a:solidFill>
              <a:srgbClr val="2E7DBA"/>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endParaRPr sz="1700">
              <a:solidFill>
                <a:schemeClr val="dk1"/>
              </a:solidFill>
              <a:latin typeface="Helvetica Neue Light"/>
              <a:ea typeface="Helvetica Neue Light"/>
              <a:cs typeface="Helvetica Neue Light"/>
              <a:sym typeface="Helvetica Neue Light"/>
            </a:endParaRPr>
          </a:p>
          <a:p>
            <a:pPr marL="0" lvl="0" indent="0" algn="l" rtl="0">
              <a:spcBef>
                <a:spcPts val="2100"/>
              </a:spcBef>
              <a:spcAft>
                <a:spcPts val="0"/>
              </a:spcAft>
              <a:buClr>
                <a:schemeClr val="dk1"/>
              </a:buClr>
              <a:buSzPts val="1100"/>
              <a:buFont typeface="Arial"/>
              <a:buNone/>
            </a:pPr>
            <a:endParaRPr sz="1700">
              <a:solidFill>
                <a:schemeClr val="dk1"/>
              </a:solidFill>
              <a:latin typeface="Helvetica Neue Light"/>
              <a:ea typeface="Helvetica Neue Light"/>
              <a:cs typeface="Helvetica Neue Light"/>
              <a:sym typeface="Helvetica Neue Light"/>
            </a:endParaRPr>
          </a:p>
          <a:p>
            <a:pPr marL="0" lvl="0" indent="0" algn="ctr" rtl="0">
              <a:spcBef>
                <a:spcPts val="2100"/>
              </a:spcBef>
              <a:spcAft>
                <a:spcPts val="0"/>
              </a:spcAft>
              <a:buClr>
                <a:schemeClr val="dk1"/>
              </a:buClr>
              <a:buSzPts val="1100"/>
              <a:buFont typeface="Arial"/>
              <a:buNone/>
            </a:pPr>
            <a:endParaRPr sz="1700">
              <a:solidFill>
                <a:schemeClr val="dk1"/>
              </a:solidFill>
              <a:latin typeface="Helvetica Neue Light"/>
              <a:ea typeface="Helvetica Neue Light"/>
              <a:cs typeface="Helvetica Neue Light"/>
              <a:sym typeface="Helvetica Neue Light"/>
            </a:endParaRPr>
          </a:p>
          <a:p>
            <a:pPr marL="0" lvl="0" indent="0" algn="ctr" rtl="0">
              <a:spcBef>
                <a:spcPts val="2100"/>
              </a:spcBef>
              <a:spcAft>
                <a:spcPts val="2100"/>
              </a:spcAft>
              <a:buClr>
                <a:schemeClr val="dk1"/>
              </a:buClr>
              <a:buSzPts val="1100"/>
              <a:buFont typeface="Arial"/>
              <a:buNone/>
            </a:pPr>
            <a:br>
              <a:rPr lang="en-GB" sz="1700">
                <a:solidFill>
                  <a:schemeClr val="dk1"/>
                </a:solidFill>
                <a:latin typeface="Helvetica Neue Light"/>
                <a:ea typeface="Helvetica Neue Light"/>
                <a:cs typeface="Helvetica Neue Light"/>
                <a:sym typeface="Helvetica Neue Light"/>
              </a:rPr>
            </a:br>
            <a:r>
              <a:rPr lang="en-GB" sz="1700">
                <a:solidFill>
                  <a:schemeClr val="dk1"/>
                </a:solidFill>
                <a:latin typeface="Helvetica Neue Light"/>
                <a:ea typeface="Helvetica Neue Light"/>
                <a:cs typeface="Helvetica Neue Light"/>
                <a:sym typeface="Helvetica Neue Light"/>
              </a:rPr>
              <a:t>In most countries the </a:t>
            </a:r>
            <a:r>
              <a:rPr lang="en-GB" sz="1700" b="1">
                <a:solidFill>
                  <a:schemeClr val="dk1"/>
                </a:solidFill>
                <a:latin typeface="Helvetica Neue"/>
                <a:ea typeface="Helvetica Neue"/>
                <a:cs typeface="Helvetica Neue"/>
                <a:sym typeface="Helvetica Neue"/>
              </a:rPr>
              <a:t>lack of electric vehicle charging infrastructure</a:t>
            </a:r>
            <a:r>
              <a:rPr lang="en-GB" sz="1700">
                <a:solidFill>
                  <a:schemeClr val="dk1"/>
                </a:solidFill>
                <a:latin typeface="Helvetica Neue Light"/>
                <a:ea typeface="Helvetica Neue Light"/>
                <a:cs typeface="Helvetica Neue Light"/>
                <a:sym typeface="Helvetica Neue Light"/>
              </a:rPr>
              <a:t> figures as a top concern regarding the adoption of an EVs</a:t>
            </a:r>
            <a:endParaRPr sz="1700">
              <a:solidFill>
                <a:schemeClr val="dk1"/>
              </a:solidFill>
              <a:latin typeface="Helvetica Neue Light"/>
              <a:ea typeface="Helvetica Neue Light"/>
              <a:cs typeface="Helvetica Neue Light"/>
              <a:sym typeface="Helvetica Neue Light"/>
            </a:endParaRPr>
          </a:p>
        </p:txBody>
      </p:sp>
      <p:pic>
        <p:nvPicPr>
          <p:cNvPr id="569" name="Google Shape;569;p40" title="Points scored"/>
          <p:cNvPicPr preferRelativeResize="0"/>
          <p:nvPr/>
        </p:nvPicPr>
        <p:blipFill>
          <a:blip r:embed="rId3">
            <a:alphaModFix/>
          </a:blip>
          <a:stretch>
            <a:fillRect/>
          </a:stretch>
        </p:blipFill>
        <p:spPr>
          <a:xfrm>
            <a:off x="5348142" y="1602225"/>
            <a:ext cx="6107034" cy="413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E7DBA"/>
            </a:gs>
            <a:gs pos="50000">
              <a:srgbClr val="2AA2DD"/>
            </a:gs>
            <a:gs pos="100000">
              <a:srgbClr val="57B478"/>
            </a:gs>
          </a:gsLst>
          <a:path path="circle">
            <a:fillToRect r="100000" b="100000"/>
          </a:path>
          <a:tileRect l="-100000" t="-100000"/>
        </a:gradFill>
        <a:effectLst/>
      </p:bgPr>
    </p:bg>
    <p:spTree>
      <p:nvGrpSpPr>
        <p:cNvPr id="1" name="Shape 113"/>
        <p:cNvGrpSpPr/>
        <p:nvPr/>
      </p:nvGrpSpPr>
      <p:grpSpPr>
        <a:xfrm>
          <a:off x="0" y="0"/>
          <a:ext cx="0" cy="0"/>
          <a:chOff x="0" y="0"/>
          <a:chExt cx="0" cy="0"/>
        </a:xfrm>
      </p:grpSpPr>
      <p:grpSp>
        <p:nvGrpSpPr>
          <p:cNvPr id="114" name="Google Shape;114;p16"/>
          <p:cNvGrpSpPr/>
          <p:nvPr/>
        </p:nvGrpSpPr>
        <p:grpSpPr>
          <a:xfrm rot="-1970757">
            <a:off x="6095414" y="-961445"/>
            <a:ext cx="8644880" cy="8217978"/>
            <a:chOff x="5915441" y="-1116741"/>
            <a:chExt cx="10531960" cy="10553305"/>
          </a:xfrm>
        </p:grpSpPr>
        <p:pic>
          <p:nvPicPr>
            <p:cNvPr id="115" name="Google Shape;115;p16"/>
            <p:cNvPicPr preferRelativeResize="0"/>
            <p:nvPr/>
          </p:nvPicPr>
          <p:blipFill>
            <a:blip r:embed="rId3">
              <a:alphaModFix/>
            </a:blip>
            <a:stretch>
              <a:fillRect/>
            </a:stretch>
          </p:blipFill>
          <p:spPr>
            <a:xfrm rot="2772232">
              <a:off x="7271827" y="571555"/>
              <a:ext cx="7266488" cy="6857998"/>
            </a:xfrm>
            <a:prstGeom prst="rect">
              <a:avLst/>
            </a:prstGeom>
            <a:noFill/>
            <a:ln>
              <a:noFill/>
            </a:ln>
          </p:spPr>
        </p:pic>
        <p:pic>
          <p:nvPicPr>
            <p:cNvPr id="116" name="Google Shape;116;p16"/>
            <p:cNvPicPr preferRelativeResize="0"/>
            <p:nvPr/>
          </p:nvPicPr>
          <p:blipFill>
            <a:blip r:embed="rId4">
              <a:alphaModFix/>
            </a:blip>
            <a:stretch>
              <a:fillRect/>
            </a:stretch>
          </p:blipFill>
          <p:spPr>
            <a:xfrm rot="2772233">
              <a:off x="7273620" y="611299"/>
              <a:ext cx="7815602" cy="7097224"/>
            </a:xfrm>
            <a:prstGeom prst="rect">
              <a:avLst/>
            </a:prstGeom>
            <a:noFill/>
            <a:ln>
              <a:noFill/>
            </a:ln>
          </p:spPr>
        </p:pic>
      </p:grpSp>
      <p:sp>
        <p:nvSpPr>
          <p:cNvPr id="117" name="Google Shape;117;p16"/>
          <p:cNvSpPr txBox="1">
            <a:spLocks noGrp="1"/>
          </p:cNvSpPr>
          <p:nvPr>
            <p:ph type="ctrTitle"/>
          </p:nvPr>
        </p:nvSpPr>
        <p:spPr>
          <a:xfrm>
            <a:off x="415600" y="2565395"/>
            <a:ext cx="11360700" cy="1164300"/>
          </a:xfrm>
          <a:prstGeom prst="rect">
            <a:avLst/>
          </a:prstGeom>
        </p:spPr>
        <p:txBody>
          <a:bodyPr spcFirstLastPara="1" wrap="square" lIns="121900" tIns="121900" rIns="121900" bIns="121900" anchor="b" anchorCtr="0">
            <a:normAutofit fontScale="90000"/>
          </a:bodyPr>
          <a:lstStyle/>
          <a:p>
            <a:pPr marL="0" lvl="0" indent="0" algn="ctr" rtl="0">
              <a:spcBef>
                <a:spcPts val="0"/>
              </a:spcBef>
              <a:spcAft>
                <a:spcPts val="0"/>
              </a:spcAft>
              <a:buNone/>
            </a:pPr>
            <a:r>
              <a:rPr lang="en-GB">
                <a:solidFill>
                  <a:schemeClr val="lt1"/>
                </a:solidFill>
                <a:latin typeface="Helvetica Neue Light"/>
                <a:ea typeface="Helvetica Neue Light"/>
                <a:cs typeface="Helvetica Neue Light"/>
                <a:sym typeface="Helvetica Neue Light"/>
              </a:rPr>
              <a:t>State of the </a:t>
            </a:r>
            <a:r>
              <a:rPr lang="en-GB">
                <a:solidFill>
                  <a:schemeClr val="lt1"/>
                </a:solidFill>
                <a:latin typeface="Helvetica Neue"/>
                <a:ea typeface="Helvetica Neue"/>
                <a:cs typeface="Helvetica Neue"/>
                <a:sym typeface="Helvetica Neue"/>
              </a:rPr>
              <a:t>Art</a:t>
            </a:r>
            <a:endParaRPr>
              <a:solidFill>
                <a:schemeClr val="lt1"/>
              </a:solidFill>
              <a:latin typeface="Helvetica Neue"/>
              <a:ea typeface="Helvetica Neue"/>
              <a:cs typeface="Helvetica Neue"/>
              <a:sym typeface="Helvetica Neue"/>
            </a:endParaRPr>
          </a:p>
        </p:txBody>
      </p:sp>
      <p:cxnSp>
        <p:nvCxnSpPr>
          <p:cNvPr id="119" name="Google Shape;119;p16"/>
          <p:cNvCxnSpPr/>
          <p:nvPr/>
        </p:nvCxnSpPr>
        <p:spPr>
          <a:xfrm>
            <a:off x="6896100" y="3602700"/>
            <a:ext cx="1841700" cy="0"/>
          </a:xfrm>
          <a:prstGeom prst="straightConnector1">
            <a:avLst/>
          </a:prstGeom>
          <a:noFill/>
          <a:ln w="38100" cap="flat" cmpd="sng">
            <a:solidFill>
              <a:schemeClr val="l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0145E65F-B99E-31C4-ED03-1F6293992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solidFill>
                  <a:schemeClr val="bg1"/>
                </a:solidFill>
              </a:rPr>
              <a:t>4</a:t>
            </a:fld>
            <a:r>
              <a:rPr lang="en-GB" sz="1300">
                <a:solidFill>
                  <a:schemeClr val="bg1"/>
                </a:solidFill>
                <a:latin typeface="Arial"/>
                <a:ea typeface="Arial"/>
                <a:cs typeface="Arial"/>
                <a:sym typeface="Arial"/>
              </a:rPr>
              <a:t>/20</a:t>
            </a:r>
            <a:endParaRPr lang="en-GB">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cxnSp>
        <p:nvCxnSpPr>
          <p:cNvPr id="124" name="Google Shape;124;p17"/>
          <p:cNvCxnSpPr>
            <a:stCxn id="125" idx="3"/>
            <a:endCxn id="126" idx="2"/>
          </p:cNvCxnSpPr>
          <p:nvPr/>
        </p:nvCxnSpPr>
        <p:spPr>
          <a:xfrm>
            <a:off x="5754850" y="668650"/>
            <a:ext cx="5282400" cy="0"/>
          </a:xfrm>
          <a:prstGeom prst="straightConnector1">
            <a:avLst/>
          </a:prstGeom>
          <a:noFill/>
          <a:ln w="38100" cap="flat" cmpd="sng">
            <a:solidFill>
              <a:srgbClr val="5682D1"/>
            </a:solidFill>
            <a:prstDash val="solid"/>
            <a:round/>
            <a:headEnd type="none" w="med" len="med"/>
            <a:tailEnd type="none" w="med" len="med"/>
          </a:ln>
        </p:spPr>
      </p:cxnSp>
      <p:sp>
        <p:nvSpPr>
          <p:cNvPr id="125" name="Google Shape;125;p17"/>
          <p:cNvSpPr txBox="1"/>
          <p:nvPr/>
        </p:nvSpPr>
        <p:spPr>
          <a:xfrm>
            <a:off x="688750" y="314650"/>
            <a:ext cx="5066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Benchmark Analysis</a:t>
            </a:r>
            <a:endParaRPr sz="4000">
              <a:solidFill>
                <a:srgbClr val="283134"/>
              </a:solidFill>
              <a:latin typeface="Helvetica Neue"/>
              <a:ea typeface="Helvetica Neue"/>
              <a:cs typeface="Helvetica Neue"/>
              <a:sym typeface="Helvetica Neue"/>
            </a:endParaRPr>
          </a:p>
        </p:txBody>
      </p:sp>
      <p:sp>
        <p:nvSpPr>
          <p:cNvPr id="126" name="Google Shape;126;p17"/>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grpSp>
        <p:nvGrpSpPr>
          <p:cNvPr id="127" name="Google Shape;127;p17"/>
          <p:cNvGrpSpPr/>
          <p:nvPr/>
        </p:nvGrpSpPr>
        <p:grpSpPr>
          <a:xfrm>
            <a:off x="368200" y="1715375"/>
            <a:ext cx="5232904" cy="4135408"/>
            <a:chOff x="187229" y="1067337"/>
            <a:chExt cx="3043802" cy="2219400"/>
          </a:xfrm>
        </p:grpSpPr>
        <p:sp>
          <p:nvSpPr>
            <p:cNvPr id="128" name="Google Shape;128;p17"/>
            <p:cNvSpPr txBox="1"/>
            <p:nvPr/>
          </p:nvSpPr>
          <p:spPr>
            <a:xfrm>
              <a:off x="187229" y="1067337"/>
              <a:ext cx="2410200" cy="22194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GB" sz="2100" b="1">
                  <a:solidFill>
                    <a:schemeClr val="dk1"/>
                  </a:solidFill>
                  <a:highlight>
                    <a:srgbClr val="FFFFFF"/>
                  </a:highlight>
                  <a:latin typeface="Helvetica Neue"/>
                  <a:ea typeface="Helvetica Neue"/>
                  <a:cs typeface="Helvetica Neue"/>
                  <a:sym typeface="Helvetica Neue"/>
                </a:rPr>
                <a:t>Exploration of Existing Solutions for Optimal Electric Vehicle Charging Stations Allocation</a:t>
              </a:r>
              <a:endParaRPr sz="1000" b="1">
                <a:solidFill>
                  <a:schemeClr val="dk1"/>
                </a:solidFill>
                <a:highlight>
                  <a:srgbClr val="FFFFFF"/>
                </a:highlight>
                <a:latin typeface="Helvetica Neue"/>
                <a:ea typeface="Helvetica Neue"/>
                <a:cs typeface="Helvetica Neue"/>
                <a:sym typeface="Helvetica Neue"/>
              </a:endParaRPr>
            </a:p>
            <a:p>
              <a:pPr marL="457200" lvl="0" indent="0" algn="r" rtl="0">
                <a:spcBef>
                  <a:spcPts val="0"/>
                </a:spcBef>
                <a:spcAft>
                  <a:spcPts val="2100"/>
                </a:spcAft>
                <a:buNone/>
              </a:pPr>
              <a:r>
                <a:rPr lang="en-GB" sz="2000">
                  <a:latin typeface="Helvetica Neue Light"/>
                  <a:ea typeface="Helvetica Neue Light"/>
                  <a:cs typeface="Helvetica Neue Light"/>
                  <a:sym typeface="Helvetica Neue Light"/>
                </a:rPr>
                <a:t>GIS-based approach</a:t>
              </a:r>
              <a:r>
                <a:rPr lang="en-GB" sz="1800">
                  <a:solidFill>
                    <a:schemeClr val="dk1"/>
                  </a:solidFill>
                  <a:latin typeface="Roboto"/>
                  <a:ea typeface="Roboto"/>
                  <a:cs typeface="Roboto"/>
                  <a:sym typeface="Roboto"/>
                </a:rPr>
                <a:t> </a:t>
              </a:r>
              <a:br>
                <a:rPr lang="en-GB" sz="1800">
                  <a:solidFill>
                    <a:schemeClr val="dk1"/>
                  </a:solidFill>
                  <a:latin typeface="Roboto"/>
                  <a:ea typeface="Roboto"/>
                  <a:cs typeface="Roboto"/>
                  <a:sym typeface="Roboto"/>
                </a:rPr>
              </a:br>
              <a:r>
                <a:rPr lang="en-GB" sz="2000">
                  <a:latin typeface="Helvetica Neue Light"/>
                  <a:ea typeface="Helvetica Neue Light"/>
                  <a:cs typeface="Helvetica Neue Light"/>
                  <a:sym typeface="Helvetica Neue Light"/>
                </a:rPr>
                <a:t>Graph-based approach</a:t>
              </a:r>
              <a:br>
                <a:rPr lang="en-GB" sz="1500">
                  <a:latin typeface="Helvetica Neue"/>
                  <a:ea typeface="Helvetica Neue"/>
                  <a:cs typeface="Helvetica Neue"/>
                  <a:sym typeface="Helvetica Neue"/>
                </a:rPr>
              </a:br>
              <a:endParaRPr sz="1700">
                <a:latin typeface="Helvetica Neue Light"/>
                <a:ea typeface="Helvetica Neue Light"/>
                <a:cs typeface="Helvetica Neue Light"/>
                <a:sym typeface="Helvetica Neue Light"/>
              </a:endParaRPr>
            </a:p>
          </p:txBody>
        </p:sp>
        <p:cxnSp>
          <p:nvCxnSpPr>
            <p:cNvPr id="129" name="Google Shape;129;p17"/>
            <p:cNvCxnSpPr/>
            <p:nvPr/>
          </p:nvCxnSpPr>
          <p:spPr>
            <a:xfrm rot="10800000">
              <a:off x="2597431" y="1656825"/>
              <a:ext cx="633600" cy="0"/>
            </a:xfrm>
            <a:prstGeom prst="straightConnector1">
              <a:avLst/>
            </a:prstGeom>
            <a:noFill/>
            <a:ln w="28575" cap="flat" cmpd="sng">
              <a:solidFill>
                <a:srgbClr val="2E7DBA"/>
              </a:solidFill>
              <a:prstDash val="solid"/>
              <a:round/>
              <a:headEnd type="none" w="sm" len="sm"/>
              <a:tailEnd type="oval" w="med" len="med"/>
            </a:ln>
          </p:spPr>
        </p:cxnSp>
      </p:grpSp>
      <p:grpSp>
        <p:nvGrpSpPr>
          <p:cNvPr id="130" name="Google Shape;130;p17"/>
          <p:cNvGrpSpPr/>
          <p:nvPr/>
        </p:nvGrpSpPr>
        <p:grpSpPr>
          <a:xfrm>
            <a:off x="7481450" y="3944862"/>
            <a:ext cx="4183164" cy="2703437"/>
            <a:chOff x="6738830" y="3497738"/>
            <a:chExt cx="2842596" cy="2049300"/>
          </a:xfrm>
        </p:grpSpPr>
        <p:sp>
          <p:nvSpPr>
            <p:cNvPr id="131" name="Google Shape;131;p17"/>
            <p:cNvSpPr txBox="1"/>
            <p:nvPr/>
          </p:nvSpPr>
          <p:spPr>
            <a:xfrm>
              <a:off x="7380326" y="3497738"/>
              <a:ext cx="2201100" cy="2049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100" b="1">
                  <a:solidFill>
                    <a:schemeClr val="dk1"/>
                  </a:solidFill>
                  <a:highlight>
                    <a:srgbClr val="FFFFFF"/>
                  </a:highlight>
                  <a:latin typeface="Helvetica Neue"/>
                  <a:ea typeface="Helvetica Neue"/>
                  <a:cs typeface="Helvetica Neue"/>
                  <a:sym typeface="Helvetica Neue"/>
                </a:rPr>
                <a:t>Direction of Research and Existing Projects</a:t>
              </a:r>
              <a:endParaRPr sz="1900">
                <a:solidFill>
                  <a:schemeClr val="dk1"/>
                </a:solidFill>
                <a:latin typeface="Helvetica Neue Light"/>
                <a:ea typeface="Helvetica Neue Light"/>
                <a:cs typeface="Helvetica Neue Light"/>
                <a:sym typeface="Helvetica Neue Light"/>
              </a:endParaRPr>
            </a:p>
            <a:p>
              <a:pPr marL="457200" lvl="0" indent="-349250" algn="l" rtl="0">
                <a:spcBef>
                  <a:spcPts val="0"/>
                </a:spcBef>
                <a:spcAft>
                  <a:spcPts val="0"/>
                </a:spcAft>
                <a:buClr>
                  <a:schemeClr val="dk1"/>
                </a:buClr>
                <a:buSzPts val="1900"/>
                <a:buFont typeface="Helvetica Neue Light"/>
                <a:buChar char="●"/>
              </a:pPr>
              <a:r>
                <a:rPr lang="en-GB" sz="1900">
                  <a:solidFill>
                    <a:schemeClr val="dk1"/>
                  </a:solidFill>
                  <a:latin typeface="Helvetica Neue Light"/>
                  <a:ea typeface="Helvetica Neue Light"/>
                  <a:cs typeface="Helvetica Neue Light"/>
                  <a:sym typeface="Helvetica Neue Light"/>
                </a:rPr>
                <a:t>Tesla uses a graph-based method</a:t>
              </a:r>
              <a:endParaRPr sz="1900">
                <a:solidFill>
                  <a:schemeClr val="dk1"/>
                </a:solidFill>
                <a:latin typeface="Helvetica Neue Light"/>
                <a:ea typeface="Helvetica Neue Light"/>
                <a:cs typeface="Helvetica Neue Light"/>
                <a:sym typeface="Helvetica Neue Light"/>
              </a:endParaRPr>
            </a:p>
            <a:p>
              <a:pPr marL="457200" lvl="0" indent="-349250" algn="l" rtl="0">
                <a:spcBef>
                  <a:spcPts val="0"/>
                </a:spcBef>
                <a:spcAft>
                  <a:spcPts val="0"/>
                </a:spcAft>
                <a:buClr>
                  <a:schemeClr val="dk1"/>
                </a:buClr>
                <a:buSzPts val="1900"/>
                <a:buFont typeface="Helvetica Neue Light"/>
                <a:buChar char="●"/>
              </a:pPr>
              <a:r>
                <a:rPr lang="en-GB" sz="1900">
                  <a:solidFill>
                    <a:schemeClr val="dk1"/>
                  </a:solidFill>
                  <a:latin typeface="Helvetica Neue Light"/>
                  <a:ea typeface="Helvetica Neue Light"/>
                  <a:cs typeface="Helvetica Neue Light"/>
                  <a:sym typeface="Helvetica Neue Light"/>
                </a:rPr>
                <a:t>No predominant approach</a:t>
              </a:r>
              <a:endParaRPr sz="1900">
                <a:solidFill>
                  <a:schemeClr val="dk1"/>
                </a:solidFill>
                <a:latin typeface="Helvetica Neue Light"/>
                <a:ea typeface="Helvetica Neue Light"/>
                <a:cs typeface="Helvetica Neue Light"/>
                <a:sym typeface="Helvetica Neue Light"/>
              </a:endParaRPr>
            </a:p>
            <a:p>
              <a:pPr marL="457200" lvl="0" indent="0" algn="l" rtl="0">
                <a:spcBef>
                  <a:spcPts val="2100"/>
                </a:spcBef>
                <a:spcAft>
                  <a:spcPts val="2100"/>
                </a:spcAft>
                <a:buNone/>
              </a:pPr>
              <a:endParaRPr sz="1500">
                <a:solidFill>
                  <a:schemeClr val="dk1"/>
                </a:solidFill>
                <a:latin typeface="Helvetica Neue"/>
                <a:ea typeface="Helvetica Neue"/>
                <a:cs typeface="Helvetica Neue"/>
                <a:sym typeface="Helvetica Neue"/>
              </a:endParaRPr>
            </a:p>
          </p:txBody>
        </p:sp>
        <p:cxnSp>
          <p:nvCxnSpPr>
            <p:cNvPr id="132" name="Google Shape;132;p17"/>
            <p:cNvCxnSpPr/>
            <p:nvPr/>
          </p:nvCxnSpPr>
          <p:spPr>
            <a:xfrm>
              <a:off x="6738830" y="3684319"/>
              <a:ext cx="621900" cy="600"/>
            </a:xfrm>
            <a:prstGeom prst="straightConnector1">
              <a:avLst/>
            </a:prstGeom>
            <a:noFill/>
            <a:ln w="28575" cap="flat" cmpd="sng">
              <a:solidFill>
                <a:srgbClr val="57B478"/>
              </a:solidFill>
              <a:prstDash val="solid"/>
              <a:round/>
              <a:headEnd type="none" w="sm" len="sm"/>
              <a:tailEnd type="oval" w="med" len="med"/>
            </a:ln>
          </p:spPr>
        </p:cxnSp>
      </p:grpSp>
      <p:grpSp>
        <p:nvGrpSpPr>
          <p:cNvPr id="133" name="Google Shape;133;p17"/>
          <p:cNvGrpSpPr/>
          <p:nvPr/>
        </p:nvGrpSpPr>
        <p:grpSpPr>
          <a:xfrm>
            <a:off x="4798312" y="1949084"/>
            <a:ext cx="3126769" cy="3152203"/>
            <a:chOff x="3144723" y="1163229"/>
            <a:chExt cx="2831706" cy="2776537"/>
          </a:xfrm>
        </p:grpSpPr>
        <p:sp>
          <p:nvSpPr>
            <p:cNvPr id="134" name="Google Shape;134;p17"/>
            <p:cNvSpPr/>
            <p:nvPr/>
          </p:nvSpPr>
          <p:spPr>
            <a:xfrm rot="3600185">
              <a:off x="3144723" y="1165107"/>
              <a:ext cx="2774659" cy="2774659"/>
            </a:xfrm>
            <a:prstGeom prst="blockArc">
              <a:avLst>
                <a:gd name="adj1" fmla="val 12622480"/>
                <a:gd name="adj2" fmla="val 19781569"/>
                <a:gd name="adj3" fmla="val 20773"/>
              </a:avLst>
            </a:prstGeom>
            <a:solidFill>
              <a:srgbClr val="25C6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a:off x="3183490" y="1163229"/>
              <a:ext cx="2774700" cy="2774700"/>
            </a:xfrm>
            <a:prstGeom prst="blockArc">
              <a:avLst>
                <a:gd name="adj1" fmla="val 12622480"/>
                <a:gd name="adj2" fmla="val 19662822"/>
                <a:gd name="adj3" fmla="val 20729"/>
              </a:avLst>
            </a:prstGeom>
            <a:solidFill>
              <a:srgbClr val="57B47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 name="Google Shape;136;p17"/>
            <p:cNvSpPr/>
            <p:nvPr/>
          </p:nvSpPr>
          <p:spPr>
            <a:xfrm rot="17999815">
              <a:off x="3201770" y="1165106"/>
              <a:ext cx="2774659" cy="2774659"/>
            </a:xfrm>
            <a:prstGeom prst="blockArc">
              <a:avLst>
                <a:gd name="adj1" fmla="val 12622480"/>
                <a:gd name="adj2" fmla="val 19703271"/>
                <a:gd name="adj3" fmla="val 20851"/>
              </a:avLst>
            </a:prstGeom>
            <a:solidFill>
              <a:srgbClr val="2E7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rot="-7200165">
              <a:off x="3337679" y="2826785"/>
              <a:ext cx="585011" cy="585536"/>
              <a:chOff x="1967628" y="812211"/>
              <a:chExt cx="588000" cy="588000"/>
            </a:xfrm>
          </p:grpSpPr>
          <p:sp>
            <p:nvSpPr>
              <p:cNvPr id="138" name="Google Shape;138;p17"/>
              <p:cNvSpPr/>
              <p:nvPr/>
            </p:nvSpPr>
            <p:spPr>
              <a:xfrm rot="39023">
                <a:off x="1970909" y="815492"/>
                <a:ext cx="581437" cy="581437"/>
              </a:xfrm>
              <a:prstGeom prst="pie">
                <a:avLst>
                  <a:gd name="adj1" fmla="val 6190354"/>
                  <a:gd name="adj2" fmla="val 14996165"/>
                </a:avLst>
              </a:prstGeom>
              <a:solidFill>
                <a:srgbClr val="7CC7FB"/>
              </a:solidFill>
              <a:ln>
                <a:noFill/>
              </a:ln>
              <a:effectLst>
                <a:outerShdw blurRad="142875" algn="bl" rotWithShape="0">
                  <a:srgbClr val="000000">
                    <a:alpha val="4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1970875" y="815525"/>
                <a:ext cx="581400" cy="581400"/>
              </a:xfrm>
              <a:prstGeom prst="pie">
                <a:avLst>
                  <a:gd name="adj1" fmla="val 17351043"/>
                  <a:gd name="adj2" fmla="val 17183677"/>
                </a:avLst>
              </a:prstGeom>
              <a:solidFill>
                <a:srgbClr val="2E7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 name="Google Shape;140;p17"/>
            <p:cNvGrpSpPr/>
            <p:nvPr/>
          </p:nvGrpSpPr>
          <p:grpSpPr>
            <a:xfrm>
              <a:off x="4264097" y="1180331"/>
              <a:ext cx="585001" cy="585530"/>
              <a:chOff x="1970048" y="811613"/>
              <a:chExt cx="588000" cy="588000"/>
            </a:xfrm>
          </p:grpSpPr>
          <p:sp>
            <p:nvSpPr>
              <p:cNvPr id="141" name="Google Shape;141;p17"/>
              <p:cNvSpPr/>
              <p:nvPr/>
            </p:nvSpPr>
            <p:spPr>
              <a:xfrm rot="39023">
                <a:off x="1973329" y="814894"/>
                <a:ext cx="581437" cy="581437"/>
              </a:xfrm>
              <a:prstGeom prst="pie">
                <a:avLst>
                  <a:gd name="adj1" fmla="val 6190354"/>
                  <a:gd name="adj2" fmla="val 14996165"/>
                </a:avLst>
              </a:prstGeom>
              <a:solidFill>
                <a:srgbClr val="5381C0"/>
              </a:solidFill>
              <a:ln>
                <a:noFill/>
              </a:ln>
              <a:effectLst>
                <a:outerShdw blurRad="142875" algn="bl" rotWithShape="0">
                  <a:srgbClr val="000000">
                    <a:alpha val="4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 name="Google Shape;142;p17"/>
              <p:cNvSpPr/>
              <p:nvPr/>
            </p:nvSpPr>
            <p:spPr>
              <a:xfrm rot="10800000">
                <a:off x="1973295" y="814927"/>
                <a:ext cx="581400" cy="581400"/>
              </a:xfrm>
              <a:prstGeom prst="pie">
                <a:avLst>
                  <a:gd name="adj1" fmla="val 15835687"/>
                  <a:gd name="adj2" fmla="val 15799949"/>
                </a:avLst>
              </a:prstGeom>
              <a:solidFill>
                <a:srgbClr val="25C6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 name="Google Shape;143;p17"/>
            <p:cNvGrpSpPr/>
            <p:nvPr/>
          </p:nvGrpSpPr>
          <p:grpSpPr>
            <a:xfrm rot="7200165">
              <a:off x="5229930" y="2804716"/>
              <a:ext cx="585011" cy="585536"/>
              <a:chOff x="1977085" y="811649"/>
              <a:chExt cx="588000" cy="588000"/>
            </a:xfrm>
          </p:grpSpPr>
          <p:sp>
            <p:nvSpPr>
              <p:cNvPr id="144" name="Google Shape;144;p17"/>
              <p:cNvSpPr/>
              <p:nvPr/>
            </p:nvSpPr>
            <p:spPr>
              <a:xfrm rot="39023">
                <a:off x="1980366" y="814930"/>
                <a:ext cx="581437" cy="581437"/>
              </a:xfrm>
              <a:prstGeom prst="pie">
                <a:avLst>
                  <a:gd name="adj1" fmla="val 6190354"/>
                  <a:gd name="adj2" fmla="val 14996165"/>
                </a:avLst>
              </a:prstGeom>
              <a:solidFill>
                <a:srgbClr val="6EABE3"/>
              </a:solidFill>
              <a:ln>
                <a:noFill/>
              </a:ln>
              <a:effectLst>
                <a:outerShdw blurRad="142875" algn="bl" rotWithShape="0">
                  <a:srgbClr val="000000">
                    <a:alpha val="43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17"/>
              <p:cNvSpPr/>
              <p:nvPr/>
            </p:nvSpPr>
            <p:spPr>
              <a:xfrm rot="10800000">
                <a:off x="1980332" y="814963"/>
                <a:ext cx="581400" cy="581400"/>
              </a:xfrm>
              <a:prstGeom prst="pie">
                <a:avLst>
                  <a:gd name="adj1" fmla="val 4028252"/>
                  <a:gd name="adj2" fmla="val 3997818"/>
                </a:avLst>
              </a:prstGeom>
              <a:solidFill>
                <a:srgbClr val="57B47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6" name="Google Shape;146;p17"/>
            <p:cNvSpPr txBox="1"/>
            <p:nvPr/>
          </p:nvSpPr>
          <p:spPr>
            <a:xfrm>
              <a:off x="4334550" y="1255312"/>
              <a:ext cx="509100" cy="267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100" b="1">
                  <a:solidFill>
                    <a:srgbClr val="FFFFFF"/>
                  </a:solidFill>
                  <a:latin typeface="Roboto"/>
                  <a:ea typeface="Roboto"/>
                  <a:cs typeface="Roboto"/>
                  <a:sym typeface="Roboto"/>
                </a:rPr>
                <a:t>3 </a:t>
              </a:r>
              <a:endParaRPr sz="2100" b="1">
                <a:solidFill>
                  <a:srgbClr val="FFFFFF"/>
                </a:solidFill>
                <a:latin typeface="Roboto"/>
                <a:ea typeface="Roboto"/>
                <a:cs typeface="Roboto"/>
                <a:sym typeface="Roboto"/>
              </a:endParaRPr>
            </a:p>
          </p:txBody>
        </p:sp>
        <p:sp>
          <p:nvSpPr>
            <p:cNvPr id="147" name="Google Shape;147;p17"/>
            <p:cNvSpPr txBox="1"/>
            <p:nvPr/>
          </p:nvSpPr>
          <p:spPr>
            <a:xfrm>
              <a:off x="3375648" y="2887440"/>
              <a:ext cx="509100" cy="267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100" b="1">
                  <a:solidFill>
                    <a:srgbClr val="FFFFFF"/>
                  </a:solidFill>
                  <a:latin typeface="Roboto"/>
                  <a:ea typeface="Roboto"/>
                  <a:cs typeface="Roboto"/>
                  <a:sym typeface="Roboto"/>
                </a:rPr>
                <a:t>1 </a:t>
              </a:r>
              <a:endParaRPr sz="2100" b="1">
                <a:solidFill>
                  <a:srgbClr val="FFFFFF"/>
                </a:solidFill>
                <a:latin typeface="Roboto"/>
                <a:ea typeface="Roboto"/>
                <a:cs typeface="Roboto"/>
                <a:sym typeface="Roboto"/>
              </a:endParaRPr>
            </a:p>
          </p:txBody>
        </p:sp>
        <p:sp>
          <p:nvSpPr>
            <p:cNvPr id="148" name="Google Shape;148;p17"/>
            <p:cNvSpPr txBox="1"/>
            <p:nvPr/>
          </p:nvSpPr>
          <p:spPr>
            <a:xfrm>
              <a:off x="5281877" y="2857865"/>
              <a:ext cx="509100" cy="267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100" b="1">
                  <a:solidFill>
                    <a:srgbClr val="FFFFFF"/>
                  </a:solidFill>
                  <a:latin typeface="Roboto"/>
                  <a:ea typeface="Roboto"/>
                  <a:cs typeface="Roboto"/>
                  <a:sym typeface="Roboto"/>
                </a:rPr>
                <a:t>2 </a:t>
              </a:r>
              <a:endParaRPr sz="2100" b="1">
                <a:solidFill>
                  <a:srgbClr val="FFFFFF"/>
                </a:solidFill>
                <a:latin typeface="Roboto"/>
                <a:ea typeface="Roboto"/>
                <a:cs typeface="Roboto"/>
                <a:sym typeface="Roboto"/>
              </a:endParaRPr>
            </a:p>
          </p:txBody>
        </p:sp>
      </p:grpSp>
      <p:sp>
        <p:nvSpPr>
          <p:cNvPr id="149" name="Google Shape;149;p17"/>
          <p:cNvSpPr/>
          <p:nvPr/>
        </p:nvSpPr>
        <p:spPr>
          <a:xfrm>
            <a:off x="-3860800" y="3998859"/>
            <a:ext cx="487500" cy="171300"/>
          </a:xfrm>
          <a:prstGeom prst="can">
            <a:avLst>
              <a:gd name="adj" fmla="val 50000"/>
            </a:avLst>
          </a:prstGeom>
          <a:solidFill>
            <a:srgbClr val="0944A1"/>
          </a:solidFill>
          <a:ln w="9525" cap="flat" cmpd="sng">
            <a:solidFill>
              <a:srgbClr val="0944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0" name="Google Shape;150;p17"/>
          <p:cNvSpPr/>
          <p:nvPr/>
        </p:nvSpPr>
        <p:spPr>
          <a:xfrm>
            <a:off x="-3853416" y="2731647"/>
            <a:ext cx="487500" cy="171300"/>
          </a:xfrm>
          <a:prstGeom prst="can">
            <a:avLst>
              <a:gd name="adj" fmla="val 50000"/>
            </a:avLst>
          </a:prstGeom>
          <a:solidFill>
            <a:srgbClr val="307BF3"/>
          </a:solidFill>
          <a:ln w="9525" cap="flat" cmpd="sng">
            <a:solidFill>
              <a:srgbClr val="307B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151" name="Google Shape;151;p17"/>
          <p:cNvGrpSpPr/>
          <p:nvPr/>
        </p:nvGrpSpPr>
        <p:grpSpPr>
          <a:xfrm>
            <a:off x="6432847" y="1396313"/>
            <a:ext cx="5022366" cy="2317307"/>
            <a:chOff x="4738553" y="1061206"/>
            <a:chExt cx="3783612" cy="1724700"/>
          </a:xfrm>
        </p:grpSpPr>
        <p:sp>
          <p:nvSpPr>
            <p:cNvPr id="152" name="Google Shape;152;p17"/>
            <p:cNvSpPr txBox="1"/>
            <p:nvPr/>
          </p:nvSpPr>
          <p:spPr>
            <a:xfrm>
              <a:off x="6051065" y="1061206"/>
              <a:ext cx="2471100" cy="1724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2100" b="1">
                  <a:solidFill>
                    <a:schemeClr val="dk1"/>
                  </a:solidFill>
                  <a:highlight>
                    <a:srgbClr val="FFFFFF"/>
                  </a:highlight>
                  <a:latin typeface="Helvetica Neue"/>
                  <a:ea typeface="Helvetica Neue"/>
                  <a:cs typeface="Helvetica Neue"/>
                  <a:sym typeface="Helvetica Neue"/>
                </a:rPr>
                <a:t>Primary Inputs in Charger Allocation Strategies </a:t>
              </a:r>
              <a:endParaRPr sz="2100" b="1">
                <a:solidFill>
                  <a:schemeClr val="dk1"/>
                </a:solidFill>
                <a:highlight>
                  <a:srgbClr val="FFFFFF"/>
                </a:highlight>
                <a:latin typeface="Helvetica Neue"/>
                <a:ea typeface="Helvetica Neue"/>
                <a:cs typeface="Helvetica Neue"/>
                <a:sym typeface="Helvetica Neue"/>
              </a:endParaRPr>
            </a:p>
            <a:p>
              <a:pPr marL="457200" lvl="0" indent="-349250" algn="l" rtl="0">
                <a:spcBef>
                  <a:spcPts val="0"/>
                </a:spcBef>
                <a:spcAft>
                  <a:spcPts val="0"/>
                </a:spcAft>
                <a:buClr>
                  <a:schemeClr val="dk1"/>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Users’ data</a:t>
              </a:r>
              <a:endParaRPr sz="1900">
                <a:solidFill>
                  <a:schemeClr val="dk1"/>
                </a:solidFill>
                <a:highlight>
                  <a:srgbClr val="FFFFFF"/>
                </a:highlight>
                <a:latin typeface="Helvetica Neue Light"/>
                <a:ea typeface="Helvetica Neue Light"/>
                <a:cs typeface="Helvetica Neue Light"/>
                <a:sym typeface="Helvetica Neue Light"/>
              </a:endParaRPr>
            </a:p>
            <a:p>
              <a:pPr marL="457200" lvl="0" indent="-349250" algn="l" rtl="0">
                <a:spcBef>
                  <a:spcPts val="0"/>
                </a:spcBef>
                <a:spcAft>
                  <a:spcPts val="0"/>
                </a:spcAft>
                <a:buClr>
                  <a:schemeClr val="dk1"/>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Destinations data</a:t>
              </a:r>
              <a:endParaRPr sz="1900">
                <a:solidFill>
                  <a:schemeClr val="dk1"/>
                </a:solidFill>
                <a:highlight>
                  <a:srgbClr val="FFFFFF"/>
                </a:highlight>
                <a:latin typeface="Helvetica Neue Light"/>
                <a:ea typeface="Helvetica Neue Light"/>
                <a:cs typeface="Helvetica Neue Light"/>
                <a:sym typeface="Helvetica Neue Light"/>
              </a:endParaRPr>
            </a:p>
            <a:p>
              <a:pPr marL="457200" lvl="0" indent="-349250" algn="l" rtl="0">
                <a:spcBef>
                  <a:spcPts val="0"/>
                </a:spcBef>
                <a:spcAft>
                  <a:spcPts val="0"/>
                </a:spcAft>
                <a:buClr>
                  <a:schemeClr val="dk1"/>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Routes data</a:t>
              </a:r>
              <a:endParaRPr sz="1600">
                <a:latin typeface="Helvetica Neue Light"/>
                <a:ea typeface="Helvetica Neue Light"/>
                <a:cs typeface="Helvetica Neue Light"/>
                <a:sym typeface="Helvetica Neue Light"/>
              </a:endParaRPr>
            </a:p>
          </p:txBody>
        </p:sp>
        <p:cxnSp>
          <p:nvCxnSpPr>
            <p:cNvPr id="153" name="Google Shape;153;p17"/>
            <p:cNvCxnSpPr/>
            <p:nvPr/>
          </p:nvCxnSpPr>
          <p:spPr>
            <a:xfrm>
              <a:off x="4738553" y="1508497"/>
              <a:ext cx="1143000" cy="12600"/>
            </a:xfrm>
            <a:prstGeom prst="straightConnector1">
              <a:avLst/>
            </a:prstGeom>
            <a:noFill/>
            <a:ln w="28575" cap="flat" cmpd="sng">
              <a:solidFill>
                <a:srgbClr val="25C6FF"/>
              </a:solidFill>
              <a:prstDash val="solid"/>
              <a:round/>
              <a:headEnd type="none" w="sm" len="sm"/>
              <a:tailEnd type="oval" w="med" len="med"/>
            </a:ln>
          </p:spPr>
        </p:cxnSp>
      </p:grpSp>
      <p:sp>
        <p:nvSpPr>
          <p:cNvPr id="154" name="Google Shape;154;p17"/>
          <p:cNvSpPr/>
          <p:nvPr/>
        </p:nvSpPr>
        <p:spPr>
          <a:xfrm>
            <a:off x="-3860800" y="4783337"/>
            <a:ext cx="487500" cy="171300"/>
          </a:xfrm>
          <a:prstGeom prst="can">
            <a:avLst>
              <a:gd name="adj" fmla="val 50000"/>
            </a:avLst>
          </a:prstGeom>
          <a:solidFill>
            <a:srgbClr val="0944A1"/>
          </a:solidFill>
          <a:ln w="9525" cap="flat" cmpd="sng">
            <a:solidFill>
              <a:srgbClr val="0944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17"/>
          <p:cNvSpPr/>
          <p:nvPr/>
        </p:nvSpPr>
        <p:spPr>
          <a:xfrm>
            <a:off x="-3860800" y="4699447"/>
            <a:ext cx="487500" cy="171300"/>
          </a:xfrm>
          <a:prstGeom prst="can">
            <a:avLst>
              <a:gd name="adj" fmla="val 50000"/>
            </a:avLst>
          </a:prstGeom>
          <a:solidFill>
            <a:srgbClr val="0D5DDF"/>
          </a:solidFill>
          <a:ln w="9525" cap="flat" cmpd="sng">
            <a:solidFill>
              <a:srgbClr val="0D5D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6" name="Google Shape;156;p17"/>
          <p:cNvSpPr/>
          <p:nvPr/>
        </p:nvSpPr>
        <p:spPr>
          <a:xfrm>
            <a:off x="-3860800" y="4610613"/>
            <a:ext cx="487500" cy="171300"/>
          </a:xfrm>
          <a:prstGeom prst="can">
            <a:avLst>
              <a:gd name="adj" fmla="val 50000"/>
            </a:avLst>
          </a:prstGeom>
          <a:solidFill>
            <a:srgbClr val="307BF3"/>
          </a:solidFill>
          <a:ln w="9525" cap="flat" cmpd="sng">
            <a:solidFill>
              <a:srgbClr val="307B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7" name="Google Shape;157;p17"/>
          <p:cNvSpPr/>
          <p:nvPr/>
        </p:nvSpPr>
        <p:spPr>
          <a:xfrm>
            <a:off x="-3860800" y="3339804"/>
            <a:ext cx="487500" cy="171300"/>
          </a:xfrm>
          <a:prstGeom prst="can">
            <a:avLst>
              <a:gd name="adj" fmla="val 50000"/>
            </a:avLst>
          </a:prstGeom>
          <a:solidFill>
            <a:srgbClr val="0D5DDF"/>
          </a:solidFill>
          <a:ln w="9525" cap="flat" cmpd="sng">
            <a:solidFill>
              <a:srgbClr val="0D5D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8" name="Google Shape;158;p17"/>
          <p:cNvSpPr txBox="1"/>
          <p:nvPr/>
        </p:nvSpPr>
        <p:spPr>
          <a:xfrm>
            <a:off x="-3969787" y="2485725"/>
            <a:ext cx="9423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Helvetica Neue"/>
                <a:ea typeface="Helvetica Neue"/>
                <a:cs typeface="Helvetica Neue"/>
                <a:sym typeface="Helvetica Neue"/>
              </a:rPr>
              <a:t>Street Data</a:t>
            </a:r>
            <a:endParaRPr sz="800">
              <a:latin typeface="Helvetica Neue"/>
              <a:ea typeface="Helvetica Neue"/>
              <a:cs typeface="Helvetica Neue"/>
              <a:sym typeface="Helvetica Neue"/>
            </a:endParaRPr>
          </a:p>
        </p:txBody>
      </p:sp>
      <p:sp>
        <p:nvSpPr>
          <p:cNvPr id="159" name="Google Shape;159;p17"/>
          <p:cNvSpPr txBox="1"/>
          <p:nvPr/>
        </p:nvSpPr>
        <p:spPr>
          <a:xfrm>
            <a:off x="-4041265" y="3089990"/>
            <a:ext cx="9423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Helvetica Neue"/>
                <a:ea typeface="Helvetica Neue"/>
                <a:cs typeface="Helvetica Neue"/>
                <a:sym typeface="Helvetica Neue"/>
              </a:rPr>
              <a:t>Buildings Data</a:t>
            </a:r>
            <a:endParaRPr sz="800">
              <a:latin typeface="Helvetica Neue"/>
              <a:ea typeface="Helvetica Neue"/>
              <a:cs typeface="Helvetica Neue"/>
              <a:sym typeface="Helvetica Neue"/>
            </a:endParaRPr>
          </a:p>
        </p:txBody>
      </p:sp>
      <p:sp>
        <p:nvSpPr>
          <p:cNvPr id="160" name="Google Shape;160;p17"/>
          <p:cNvSpPr txBox="1"/>
          <p:nvPr/>
        </p:nvSpPr>
        <p:spPr>
          <a:xfrm>
            <a:off x="-4147550" y="3737412"/>
            <a:ext cx="11007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Helvetica Neue"/>
                <a:ea typeface="Helvetica Neue"/>
                <a:cs typeface="Helvetica Neue"/>
                <a:sym typeface="Helvetica Neue"/>
              </a:rPr>
              <a:t>Environmental Data</a:t>
            </a:r>
            <a:endParaRPr sz="800">
              <a:latin typeface="Helvetica Neue"/>
              <a:ea typeface="Helvetica Neue"/>
              <a:cs typeface="Helvetica Neue"/>
              <a:sym typeface="Helvetica Neue"/>
            </a:endParaRPr>
          </a:p>
        </p:txBody>
      </p:sp>
      <p:sp>
        <p:nvSpPr>
          <p:cNvPr id="161" name="Google Shape;161;p17"/>
          <p:cNvSpPr txBox="1"/>
          <p:nvPr/>
        </p:nvSpPr>
        <p:spPr>
          <a:xfrm>
            <a:off x="-4060423" y="4349643"/>
            <a:ext cx="8835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Helvetica Neue"/>
                <a:ea typeface="Helvetica Neue"/>
                <a:cs typeface="Helvetica Neue"/>
                <a:sym typeface="Helvetica Neue"/>
              </a:rPr>
              <a:t>Integrated Data</a:t>
            </a:r>
            <a:endParaRPr sz="800">
              <a:latin typeface="Helvetica Neue"/>
              <a:ea typeface="Helvetica Neue"/>
              <a:cs typeface="Helvetica Neue"/>
              <a:sym typeface="Helvetica Neue"/>
            </a:endParaRPr>
          </a:p>
        </p:txBody>
      </p:sp>
      <p:pic>
        <p:nvPicPr>
          <p:cNvPr id="162" name="Google Shape;162;p17"/>
          <p:cNvPicPr preferRelativeResize="0"/>
          <p:nvPr/>
        </p:nvPicPr>
        <p:blipFill>
          <a:blip r:embed="rId3">
            <a:alphaModFix/>
          </a:blip>
          <a:stretch>
            <a:fillRect/>
          </a:stretch>
        </p:blipFill>
        <p:spPr>
          <a:xfrm>
            <a:off x="-2735852" y="2540661"/>
            <a:ext cx="2058588" cy="546213"/>
          </a:xfrm>
          <a:prstGeom prst="rect">
            <a:avLst/>
          </a:prstGeom>
          <a:noFill/>
          <a:ln>
            <a:noFill/>
          </a:ln>
        </p:spPr>
      </p:pic>
      <p:pic>
        <p:nvPicPr>
          <p:cNvPr id="163" name="Google Shape;163;p17"/>
          <p:cNvPicPr preferRelativeResize="0"/>
          <p:nvPr/>
        </p:nvPicPr>
        <p:blipFill>
          <a:blip r:embed="rId4">
            <a:alphaModFix/>
          </a:blip>
          <a:stretch>
            <a:fillRect/>
          </a:stretch>
        </p:blipFill>
        <p:spPr>
          <a:xfrm>
            <a:off x="-2733161" y="3142329"/>
            <a:ext cx="2118558" cy="579409"/>
          </a:xfrm>
          <a:prstGeom prst="rect">
            <a:avLst/>
          </a:prstGeom>
          <a:noFill/>
          <a:ln>
            <a:noFill/>
          </a:ln>
        </p:spPr>
      </p:pic>
      <p:pic>
        <p:nvPicPr>
          <p:cNvPr id="164" name="Google Shape;164;p17"/>
          <p:cNvPicPr preferRelativeResize="0"/>
          <p:nvPr/>
        </p:nvPicPr>
        <p:blipFill rotWithShape="1">
          <a:blip r:embed="rId5">
            <a:alphaModFix/>
          </a:blip>
          <a:srcRect l="540" r="-540"/>
          <a:stretch/>
        </p:blipFill>
        <p:spPr>
          <a:xfrm>
            <a:off x="-2697879" y="3801074"/>
            <a:ext cx="2096254" cy="546210"/>
          </a:xfrm>
          <a:prstGeom prst="rect">
            <a:avLst/>
          </a:prstGeom>
          <a:noFill/>
          <a:ln>
            <a:noFill/>
          </a:ln>
        </p:spPr>
      </p:pic>
      <p:pic>
        <p:nvPicPr>
          <p:cNvPr id="165" name="Google Shape;165;p17"/>
          <p:cNvPicPr preferRelativeResize="0"/>
          <p:nvPr/>
        </p:nvPicPr>
        <p:blipFill>
          <a:blip r:embed="rId6">
            <a:alphaModFix/>
          </a:blip>
          <a:stretch>
            <a:fillRect/>
          </a:stretch>
        </p:blipFill>
        <p:spPr>
          <a:xfrm>
            <a:off x="-2749258" y="4447834"/>
            <a:ext cx="2096256" cy="671591"/>
          </a:xfrm>
          <a:prstGeom prst="rect">
            <a:avLst/>
          </a:prstGeom>
          <a:noFill/>
          <a:ln>
            <a:noFill/>
          </a:ln>
        </p:spPr>
      </p:pic>
      <p:cxnSp>
        <p:nvCxnSpPr>
          <p:cNvPr id="166" name="Google Shape;166;p17"/>
          <p:cNvCxnSpPr/>
          <p:nvPr/>
        </p:nvCxnSpPr>
        <p:spPr>
          <a:xfrm rot="-82912">
            <a:off x="-3366898" y="2814199"/>
            <a:ext cx="410519" cy="12000"/>
          </a:xfrm>
          <a:prstGeom prst="straightConnector1">
            <a:avLst/>
          </a:prstGeom>
          <a:noFill/>
          <a:ln w="9525" cap="flat" cmpd="sng">
            <a:solidFill>
              <a:srgbClr val="307BF3"/>
            </a:solidFill>
            <a:prstDash val="solid"/>
            <a:round/>
            <a:headEnd type="none" w="med" len="med"/>
            <a:tailEnd type="triangle" w="med" len="med"/>
          </a:ln>
        </p:spPr>
      </p:cxnSp>
      <p:cxnSp>
        <p:nvCxnSpPr>
          <p:cNvPr id="167" name="Google Shape;167;p17"/>
          <p:cNvCxnSpPr/>
          <p:nvPr/>
        </p:nvCxnSpPr>
        <p:spPr>
          <a:xfrm rot="-82912">
            <a:off x="-3374742" y="3424483"/>
            <a:ext cx="410519" cy="12000"/>
          </a:xfrm>
          <a:prstGeom prst="straightConnector1">
            <a:avLst/>
          </a:prstGeom>
          <a:noFill/>
          <a:ln w="9525" cap="flat" cmpd="sng">
            <a:solidFill>
              <a:srgbClr val="0D5DDF"/>
            </a:solidFill>
            <a:prstDash val="solid"/>
            <a:round/>
            <a:headEnd type="none" w="med" len="med"/>
            <a:tailEnd type="triangle" w="med" len="med"/>
          </a:ln>
        </p:spPr>
      </p:cxnSp>
      <p:cxnSp>
        <p:nvCxnSpPr>
          <p:cNvPr id="168" name="Google Shape;168;p17"/>
          <p:cNvCxnSpPr/>
          <p:nvPr/>
        </p:nvCxnSpPr>
        <p:spPr>
          <a:xfrm rot="-82912">
            <a:off x="-3372341" y="4080299"/>
            <a:ext cx="410519" cy="12000"/>
          </a:xfrm>
          <a:prstGeom prst="straightConnector1">
            <a:avLst/>
          </a:prstGeom>
          <a:noFill/>
          <a:ln w="9525" cap="flat" cmpd="sng">
            <a:solidFill>
              <a:srgbClr val="0944A1"/>
            </a:solidFill>
            <a:prstDash val="solid"/>
            <a:round/>
            <a:headEnd type="none" w="med" len="med"/>
            <a:tailEnd type="triangle" w="med" len="med"/>
          </a:ln>
        </p:spPr>
      </p:cxnSp>
      <p:cxnSp>
        <p:nvCxnSpPr>
          <p:cNvPr id="169" name="Google Shape;169;p17"/>
          <p:cNvCxnSpPr/>
          <p:nvPr/>
        </p:nvCxnSpPr>
        <p:spPr>
          <a:xfrm rot="-82912">
            <a:off x="-3388750" y="4784683"/>
            <a:ext cx="410519" cy="12000"/>
          </a:xfrm>
          <a:prstGeom prst="straightConnector1">
            <a:avLst/>
          </a:prstGeom>
          <a:noFill/>
          <a:ln w="9525" cap="flat" cmpd="sng">
            <a:solidFill>
              <a:srgbClr val="0D5DDF"/>
            </a:solidFill>
            <a:prstDash val="solid"/>
            <a:round/>
            <a:headEnd type="none" w="med" len="med"/>
            <a:tailEnd type="triangle" w="med" len="med"/>
          </a:ln>
        </p:spPr>
      </p:cxnSp>
      <p:cxnSp>
        <p:nvCxnSpPr>
          <p:cNvPr id="170" name="Google Shape;170;p17"/>
          <p:cNvCxnSpPr/>
          <p:nvPr/>
        </p:nvCxnSpPr>
        <p:spPr>
          <a:xfrm flipH="1">
            <a:off x="-3007980" y="2878380"/>
            <a:ext cx="1200" cy="238200"/>
          </a:xfrm>
          <a:prstGeom prst="straightConnector1">
            <a:avLst/>
          </a:prstGeom>
          <a:noFill/>
          <a:ln w="9525" cap="flat" cmpd="sng">
            <a:solidFill>
              <a:srgbClr val="307BF3"/>
            </a:solidFill>
            <a:prstDash val="solid"/>
            <a:round/>
            <a:headEnd type="none" w="med" len="med"/>
            <a:tailEnd type="triangle" w="med" len="med"/>
          </a:ln>
        </p:spPr>
      </p:cxnSp>
      <p:cxnSp>
        <p:nvCxnSpPr>
          <p:cNvPr id="171" name="Google Shape;171;p17"/>
          <p:cNvCxnSpPr/>
          <p:nvPr/>
        </p:nvCxnSpPr>
        <p:spPr>
          <a:xfrm flipH="1">
            <a:off x="-3007980" y="3454488"/>
            <a:ext cx="1200" cy="238200"/>
          </a:xfrm>
          <a:prstGeom prst="straightConnector1">
            <a:avLst/>
          </a:prstGeom>
          <a:noFill/>
          <a:ln w="9525" cap="flat" cmpd="sng">
            <a:solidFill>
              <a:srgbClr val="0D5DDF"/>
            </a:solidFill>
            <a:prstDash val="solid"/>
            <a:round/>
            <a:headEnd type="none" w="med" len="med"/>
            <a:tailEnd type="triangle" w="med" len="med"/>
          </a:ln>
        </p:spPr>
      </p:cxnSp>
      <p:cxnSp>
        <p:nvCxnSpPr>
          <p:cNvPr id="172" name="Google Shape;172;p17"/>
          <p:cNvCxnSpPr/>
          <p:nvPr/>
        </p:nvCxnSpPr>
        <p:spPr>
          <a:xfrm flipH="1">
            <a:off x="-3007980" y="4076890"/>
            <a:ext cx="1200" cy="238200"/>
          </a:xfrm>
          <a:prstGeom prst="straightConnector1">
            <a:avLst/>
          </a:prstGeom>
          <a:noFill/>
          <a:ln w="9525" cap="flat" cmpd="sng">
            <a:solidFill>
              <a:srgbClr val="0944A1"/>
            </a:solidFill>
            <a:prstDash val="solid"/>
            <a:round/>
            <a:headEnd type="none" w="med" len="med"/>
            <a:tailEnd type="triangle" w="med" len="med"/>
          </a:ln>
        </p:spPr>
      </p:cxnSp>
      <p:pic>
        <p:nvPicPr>
          <p:cNvPr id="173" name="Google Shape;173;p17"/>
          <p:cNvPicPr preferRelativeResize="0"/>
          <p:nvPr/>
        </p:nvPicPr>
        <p:blipFill>
          <a:blip r:embed="rId7">
            <a:alphaModFix/>
          </a:blip>
          <a:stretch>
            <a:fillRect/>
          </a:stretch>
        </p:blipFill>
        <p:spPr>
          <a:xfrm>
            <a:off x="5829825" y="2946685"/>
            <a:ext cx="1100700" cy="1100700"/>
          </a:xfrm>
          <a:prstGeom prst="rect">
            <a:avLst/>
          </a:prstGeom>
          <a:noFill/>
          <a:ln>
            <a:noFill/>
          </a:ln>
        </p:spPr>
      </p:pic>
      <p:sp>
        <p:nvSpPr>
          <p:cNvPr id="174" name="Google Shape;174;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5</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cxnSp>
        <p:nvCxnSpPr>
          <p:cNvPr id="179" name="Google Shape;179;p18"/>
          <p:cNvCxnSpPr>
            <a:endCxn id="180" idx="2"/>
          </p:cNvCxnSpPr>
          <p:nvPr/>
        </p:nvCxnSpPr>
        <p:spPr>
          <a:xfrm rot="10800000" flipH="1">
            <a:off x="4120750" y="668650"/>
            <a:ext cx="6916500" cy="18600"/>
          </a:xfrm>
          <a:prstGeom prst="straightConnector1">
            <a:avLst/>
          </a:prstGeom>
          <a:noFill/>
          <a:ln w="38100" cap="flat" cmpd="sng">
            <a:solidFill>
              <a:srgbClr val="5682D1"/>
            </a:solidFill>
            <a:prstDash val="solid"/>
            <a:round/>
            <a:headEnd type="none" w="med" len="med"/>
            <a:tailEnd type="none" w="med" len="med"/>
          </a:ln>
        </p:spPr>
      </p:cxnSp>
      <p:sp>
        <p:nvSpPr>
          <p:cNvPr id="181" name="Google Shape;181;p18"/>
          <p:cNvSpPr txBox="1"/>
          <p:nvPr/>
        </p:nvSpPr>
        <p:spPr>
          <a:xfrm>
            <a:off x="688750" y="314650"/>
            <a:ext cx="4630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Infrastructure</a:t>
            </a:r>
            <a:endParaRPr sz="4000">
              <a:solidFill>
                <a:srgbClr val="283134"/>
              </a:solidFill>
              <a:latin typeface="Helvetica Neue Light"/>
              <a:ea typeface="Helvetica Neue Light"/>
              <a:cs typeface="Helvetica Neue Light"/>
              <a:sym typeface="Helvetica Neue Light"/>
            </a:endParaRPr>
          </a:p>
        </p:txBody>
      </p:sp>
      <p:sp>
        <p:nvSpPr>
          <p:cNvPr id="180" name="Google Shape;180;p18"/>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82" name="Google Shape;182;p18"/>
          <p:cNvPicPr preferRelativeResize="0"/>
          <p:nvPr/>
        </p:nvPicPr>
        <p:blipFill>
          <a:blip r:embed="rId3">
            <a:alphaModFix/>
          </a:blip>
          <a:stretch>
            <a:fillRect/>
          </a:stretch>
        </p:blipFill>
        <p:spPr>
          <a:xfrm>
            <a:off x="1520100" y="1775325"/>
            <a:ext cx="1856900" cy="1941400"/>
          </a:xfrm>
          <a:prstGeom prst="rect">
            <a:avLst/>
          </a:prstGeom>
          <a:noFill/>
          <a:ln>
            <a:noFill/>
          </a:ln>
        </p:spPr>
      </p:pic>
      <p:pic>
        <p:nvPicPr>
          <p:cNvPr id="183" name="Google Shape;183;p18"/>
          <p:cNvPicPr preferRelativeResize="0"/>
          <p:nvPr/>
        </p:nvPicPr>
        <p:blipFill rotWithShape="1">
          <a:blip r:embed="rId4">
            <a:alphaModFix/>
          </a:blip>
          <a:srcRect b="6050"/>
          <a:stretch/>
        </p:blipFill>
        <p:spPr>
          <a:xfrm>
            <a:off x="5276875" y="1738449"/>
            <a:ext cx="2227946" cy="2093100"/>
          </a:xfrm>
          <a:prstGeom prst="rect">
            <a:avLst/>
          </a:prstGeom>
          <a:noFill/>
          <a:ln>
            <a:noFill/>
          </a:ln>
        </p:spPr>
      </p:pic>
      <p:pic>
        <p:nvPicPr>
          <p:cNvPr id="184" name="Google Shape;184;p18"/>
          <p:cNvPicPr preferRelativeResize="0"/>
          <p:nvPr/>
        </p:nvPicPr>
        <p:blipFill rotWithShape="1">
          <a:blip r:embed="rId5">
            <a:alphaModFix/>
          </a:blip>
          <a:srcRect b="11878"/>
          <a:stretch/>
        </p:blipFill>
        <p:spPr>
          <a:xfrm>
            <a:off x="8936725" y="2113738"/>
            <a:ext cx="2372265" cy="1520012"/>
          </a:xfrm>
          <a:prstGeom prst="rect">
            <a:avLst/>
          </a:prstGeom>
          <a:noFill/>
          <a:ln>
            <a:noFill/>
          </a:ln>
        </p:spPr>
      </p:pic>
      <p:sp>
        <p:nvSpPr>
          <p:cNvPr id="185" name="Google Shape;185;p18"/>
          <p:cNvSpPr txBox="1"/>
          <p:nvPr/>
        </p:nvSpPr>
        <p:spPr>
          <a:xfrm>
            <a:off x="688749" y="3949675"/>
            <a:ext cx="3696437" cy="20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dk1"/>
                </a:solidFill>
                <a:highlight>
                  <a:srgbClr val="FFFFFF"/>
                </a:highlight>
                <a:latin typeface="Helvetica Neue"/>
                <a:ea typeface="Helvetica Neue"/>
                <a:cs typeface="Helvetica Neue"/>
                <a:sym typeface="Helvetica Neue"/>
              </a:rPr>
              <a:t>Grid Topology </a:t>
            </a:r>
            <a:r>
              <a:rPr lang="en-GB" sz="1900" b="1">
                <a:solidFill>
                  <a:schemeClr val="dk1"/>
                </a:solidFill>
                <a:highlight>
                  <a:schemeClr val="lt1"/>
                </a:highlight>
                <a:latin typeface="Helvetica Neue"/>
                <a:ea typeface="Helvetica Neue"/>
                <a:cs typeface="Helvetica Neue"/>
                <a:sym typeface="Helvetica Neue"/>
              </a:rPr>
              <a:t>Classification </a:t>
            </a:r>
            <a:endParaRPr sz="1900" b="1">
              <a:solidFill>
                <a:schemeClr val="dk1"/>
              </a:solidFill>
              <a:highlight>
                <a:srgbClr val="FFFFFF"/>
              </a:highlight>
              <a:latin typeface="Helvetica Neue"/>
              <a:ea typeface="Helvetica Neue"/>
              <a:cs typeface="Helvetica Neue"/>
              <a:sym typeface="Helvetica Neue"/>
            </a:endParaRPr>
          </a:p>
          <a:p>
            <a:pPr marL="0" lvl="0" indent="0" algn="just"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Power limits and distribution areas:</a:t>
            </a:r>
            <a:endParaRPr sz="1700">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Calibri"/>
              <a:buChar char="●"/>
            </a:pPr>
            <a:r>
              <a:rPr lang="en-GB" sz="1700">
                <a:solidFill>
                  <a:schemeClr val="dk1"/>
                </a:solidFill>
                <a:latin typeface="Helvetica Neue Light"/>
                <a:ea typeface="Helvetica Neue Light"/>
                <a:cs typeface="Helvetica Neue Light"/>
                <a:sym typeface="Helvetica Neue Light"/>
              </a:rPr>
              <a:t>Rural </a:t>
            </a:r>
            <a:endParaRPr sz="1700">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Calibri"/>
              <a:buChar char="●"/>
            </a:pPr>
            <a:r>
              <a:rPr lang="en-GB" sz="1700">
                <a:solidFill>
                  <a:schemeClr val="dk1"/>
                </a:solidFill>
                <a:latin typeface="Helvetica Neue Light"/>
                <a:ea typeface="Helvetica Neue Light"/>
                <a:cs typeface="Helvetica Neue Light"/>
                <a:sym typeface="Helvetica Neue Light"/>
              </a:rPr>
              <a:t>Urban</a:t>
            </a:r>
            <a:endParaRPr sz="1900" b="1">
              <a:solidFill>
                <a:schemeClr val="dk1"/>
              </a:solidFill>
              <a:highlight>
                <a:srgbClr val="FFFFFF"/>
              </a:highlight>
              <a:latin typeface="Helvetica Neue"/>
              <a:ea typeface="Helvetica Neue"/>
              <a:cs typeface="Helvetica Neue"/>
              <a:sym typeface="Helvetica Neue"/>
            </a:endParaRPr>
          </a:p>
          <a:p>
            <a:pPr marL="457200" lvl="0" indent="-317500" algn="l" rtl="0">
              <a:spcBef>
                <a:spcPts val="0"/>
              </a:spcBef>
              <a:spcAft>
                <a:spcPts val="0"/>
              </a:spcAft>
              <a:buSzPts val="1400"/>
              <a:buFont typeface="Calibri"/>
              <a:buChar char="●"/>
            </a:pPr>
            <a:r>
              <a:rPr lang="en-GB" sz="1700">
                <a:solidFill>
                  <a:schemeClr val="dk1"/>
                </a:solidFill>
                <a:latin typeface="Helvetica Neue Light"/>
                <a:ea typeface="Helvetica Neue Light"/>
                <a:cs typeface="Helvetica Neue Light"/>
                <a:sym typeface="Helvetica Neue Light"/>
              </a:rPr>
              <a:t>Commercial</a:t>
            </a:r>
            <a:endParaRPr sz="1900" b="1">
              <a:solidFill>
                <a:schemeClr val="dk1"/>
              </a:solidFill>
              <a:highlight>
                <a:srgbClr val="FFFFFF"/>
              </a:highlight>
              <a:latin typeface="Helvetica Neue"/>
              <a:ea typeface="Helvetica Neue"/>
              <a:cs typeface="Helvetica Neue"/>
              <a:sym typeface="Helvetica Neue"/>
            </a:endParaRPr>
          </a:p>
        </p:txBody>
      </p:sp>
      <p:sp>
        <p:nvSpPr>
          <p:cNvPr id="186" name="Google Shape;186;p18"/>
          <p:cNvSpPr txBox="1"/>
          <p:nvPr/>
        </p:nvSpPr>
        <p:spPr>
          <a:xfrm>
            <a:off x="4458700" y="3949675"/>
            <a:ext cx="3964838" cy="133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chemeClr val="dk1"/>
                </a:solidFill>
                <a:highlight>
                  <a:schemeClr val="lt1"/>
                </a:highlight>
                <a:latin typeface="Helvetica Neue"/>
                <a:ea typeface="Helvetica Neue"/>
                <a:cs typeface="Helvetica Neue"/>
                <a:sym typeface="Helvetica Neue"/>
              </a:rPr>
              <a:t>Impact on Infrastructure</a:t>
            </a:r>
            <a:endParaRPr sz="1700">
              <a:solidFill>
                <a:schemeClr val="dk1"/>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Increasing penetration rate</a:t>
            </a:r>
            <a:endParaRPr sz="1700">
              <a:solidFill>
                <a:schemeClr val="dk1"/>
              </a:solidFill>
              <a:latin typeface="Helvetica Neue Light"/>
              <a:ea typeface="Helvetica Neue Light"/>
              <a:cs typeface="Helvetica Neue Light"/>
              <a:sym typeface="Helvetica Neue Light"/>
            </a:endParaRPr>
          </a:p>
          <a:p>
            <a:pPr marL="0" lvl="0" indent="0" algn="ctr"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LV Transformers (overloading &gt; 150%)</a:t>
            </a:r>
            <a:br>
              <a:rPr lang="en-GB" sz="1700">
                <a:solidFill>
                  <a:schemeClr val="dk1"/>
                </a:solidFill>
                <a:latin typeface="Helvetica Neue Light"/>
                <a:ea typeface="Helvetica Neue Light"/>
                <a:cs typeface="Helvetica Neue Light"/>
                <a:sym typeface="Helvetica Neue Light"/>
              </a:rPr>
            </a:br>
            <a:endParaRPr sz="1700">
              <a:solidFill>
                <a:schemeClr val="dk1"/>
              </a:solidFill>
              <a:latin typeface="Helvetica Neue Light"/>
              <a:ea typeface="Helvetica Neue Light"/>
              <a:cs typeface="Helvetica Neue Light"/>
              <a:sym typeface="Helvetica Neue Light"/>
            </a:endParaRPr>
          </a:p>
        </p:txBody>
      </p:sp>
      <p:sp>
        <p:nvSpPr>
          <p:cNvPr id="187" name="Google Shape;187;p18"/>
          <p:cNvSpPr txBox="1"/>
          <p:nvPr/>
        </p:nvSpPr>
        <p:spPr>
          <a:xfrm>
            <a:off x="8423538" y="3907613"/>
            <a:ext cx="3519600" cy="16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b="1">
                <a:solidFill>
                  <a:schemeClr val="dk1"/>
                </a:solidFill>
                <a:highlight>
                  <a:srgbClr val="FFFFFF"/>
                </a:highlight>
                <a:latin typeface="Helvetica Neue"/>
                <a:ea typeface="Helvetica Neue"/>
                <a:cs typeface="Helvetica Neue"/>
                <a:sym typeface="Helvetica Neue"/>
              </a:rPr>
              <a:t>Charging standards</a:t>
            </a:r>
            <a:endParaRPr sz="1900" b="1">
              <a:solidFill>
                <a:schemeClr val="dk1"/>
              </a:solidFill>
              <a:highlight>
                <a:srgbClr val="FFFFFF"/>
              </a:highlight>
              <a:latin typeface="Helvetica Neue"/>
              <a:ea typeface="Helvetica Neue"/>
              <a:cs typeface="Helvetica Neue"/>
              <a:sym typeface="Helvetica Neue"/>
            </a:endParaRPr>
          </a:p>
          <a:p>
            <a:pPr marL="0" lvl="0" indent="0" algn="just"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Mostly slow AC charging &lt; 22 kW. Emerging DC fast charging up to 150 kW or more.</a:t>
            </a:r>
            <a:endParaRPr sz="1700">
              <a:solidFill>
                <a:schemeClr val="dk1"/>
              </a:solidFill>
              <a:latin typeface="Helvetica Neue Light"/>
              <a:ea typeface="Helvetica Neue Light"/>
              <a:cs typeface="Helvetica Neue Light"/>
              <a:sym typeface="Helvetica Neue Light"/>
            </a:endParaRPr>
          </a:p>
        </p:txBody>
      </p:sp>
      <p:cxnSp>
        <p:nvCxnSpPr>
          <p:cNvPr id="188" name="Google Shape;188;p18"/>
          <p:cNvCxnSpPr/>
          <p:nvPr/>
        </p:nvCxnSpPr>
        <p:spPr>
          <a:xfrm>
            <a:off x="3797563" y="2971300"/>
            <a:ext cx="1007400" cy="0"/>
          </a:xfrm>
          <a:prstGeom prst="straightConnector1">
            <a:avLst/>
          </a:prstGeom>
          <a:noFill/>
          <a:ln w="38100" cap="flat" cmpd="sng">
            <a:solidFill>
              <a:srgbClr val="7CC7FB"/>
            </a:solidFill>
            <a:prstDash val="solid"/>
            <a:round/>
            <a:headEnd type="none" w="med" len="med"/>
            <a:tailEnd type="triangle" w="med" len="med"/>
          </a:ln>
        </p:spPr>
      </p:cxnSp>
      <p:cxnSp>
        <p:nvCxnSpPr>
          <p:cNvPr id="189" name="Google Shape;189;p18"/>
          <p:cNvCxnSpPr/>
          <p:nvPr/>
        </p:nvCxnSpPr>
        <p:spPr>
          <a:xfrm>
            <a:off x="7504813" y="3000350"/>
            <a:ext cx="1007400" cy="0"/>
          </a:xfrm>
          <a:prstGeom prst="straightConnector1">
            <a:avLst/>
          </a:prstGeom>
          <a:noFill/>
          <a:ln w="38100" cap="flat" cmpd="sng">
            <a:solidFill>
              <a:srgbClr val="3D85C6"/>
            </a:solidFill>
            <a:prstDash val="solid"/>
            <a:round/>
            <a:headEnd type="none" w="med" len="med"/>
            <a:tailEnd type="triangle" w="med" len="med"/>
          </a:ln>
        </p:spPr>
      </p:cxnSp>
      <p:sp>
        <p:nvSpPr>
          <p:cNvPr id="190" name="Google Shape;190;p18"/>
          <p:cNvSpPr/>
          <p:nvPr/>
        </p:nvSpPr>
        <p:spPr>
          <a:xfrm>
            <a:off x="688750" y="5795175"/>
            <a:ext cx="8826600" cy="304800"/>
          </a:xfrm>
          <a:prstGeom prst="chevron">
            <a:avLst>
              <a:gd name="adj" fmla="val 74651"/>
            </a:avLst>
          </a:prstGeom>
          <a:gradFill>
            <a:gsLst>
              <a:gs pos="0">
                <a:srgbClr val="2E7DBA"/>
              </a:gs>
              <a:gs pos="50000">
                <a:srgbClr val="2AA2DD"/>
              </a:gs>
              <a:gs pos="100000">
                <a:srgbClr val="57B478"/>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1" name="Google Shape;191;p18"/>
          <p:cNvSpPr txBox="1"/>
          <p:nvPr/>
        </p:nvSpPr>
        <p:spPr>
          <a:xfrm>
            <a:off x="9721750" y="5517375"/>
            <a:ext cx="2001900" cy="7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solidFill>
                  <a:schemeClr val="dk1"/>
                </a:solidFill>
                <a:highlight>
                  <a:srgbClr val="FFFFFF"/>
                </a:highlight>
                <a:latin typeface="Helvetica Neue"/>
                <a:ea typeface="Helvetica Neue"/>
                <a:cs typeface="Helvetica Neue"/>
                <a:sym typeface="Helvetica Neue"/>
              </a:rPr>
              <a:t>Upsizing and</a:t>
            </a:r>
            <a:endParaRPr sz="1900" b="1">
              <a:solidFill>
                <a:schemeClr val="dk1"/>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GB" sz="1900" b="1">
                <a:solidFill>
                  <a:schemeClr val="dk1"/>
                </a:solidFill>
                <a:highlight>
                  <a:srgbClr val="FFFFFF"/>
                </a:highlight>
                <a:latin typeface="Helvetica Neue"/>
                <a:ea typeface="Helvetica Neue"/>
                <a:cs typeface="Helvetica Neue"/>
                <a:sym typeface="Helvetica Neue"/>
              </a:rPr>
              <a:t>Smart charging</a:t>
            </a:r>
            <a:endParaRPr>
              <a:latin typeface="Calibri"/>
              <a:ea typeface="Calibri"/>
              <a:cs typeface="Calibri"/>
              <a:sym typeface="Calibri"/>
            </a:endParaRPr>
          </a:p>
        </p:txBody>
      </p:sp>
      <p:sp>
        <p:nvSpPr>
          <p:cNvPr id="192" name="Google Shape;192;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6</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193" name="Google Shape;193;p18"/>
          <p:cNvSpPr txBox="1"/>
          <p:nvPr/>
        </p:nvSpPr>
        <p:spPr>
          <a:xfrm>
            <a:off x="688750" y="1060450"/>
            <a:ext cx="104664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i="1">
                <a:solidFill>
                  <a:schemeClr val="dk1"/>
                </a:solidFill>
                <a:latin typeface="Helvetica Neue Light"/>
                <a:ea typeface="Helvetica Neue Light"/>
                <a:cs typeface="Helvetica Neue Light"/>
                <a:sym typeface="Helvetica Neue Light"/>
              </a:rPr>
              <a:t>Is the existing power infrastructure </a:t>
            </a:r>
            <a:r>
              <a:rPr lang="en-GB" sz="2000" b="1" i="1">
                <a:solidFill>
                  <a:schemeClr val="dk1"/>
                </a:solidFill>
                <a:latin typeface="Helvetica Neue"/>
                <a:ea typeface="Helvetica Neue"/>
                <a:cs typeface="Helvetica Neue"/>
                <a:sym typeface="Helvetica Neue"/>
              </a:rPr>
              <a:t>ready </a:t>
            </a:r>
            <a:r>
              <a:rPr lang="en-GB" sz="2000" i="1">
                <a:solidFill>
                  <a:schemeClr val="dk1"/>
                </a:solidFill>
                <a:latin typeface="Helvetica Neue Light"/>
                <a:ea typeface="Helvetica Neue Light"/>
                <a:cs typeface="Helvetica Neue Light"/>
                <a:sym typeface="Helvetica Neue Light"/>
              </a:rPr>
              <a:t>for the transition?</a:t>
            </a:r>
            <a:endParaRPr sz="2000" i="1">
              <a:solidFill>
                <a:schemeClr val="dk1"/>
              </a:solidFill>
              <a:latin typeface="Helvetica Neue Light"/>
              <a:ea typeface="Helvetica Neue Light"/>
              <a:cs typeface="Helvetica Neue Light"/>
              <a:sym typeface="Helvetica Neue Light"/>
            </a:endParaRPr>
          </a:p>
        </p:txBody>
      </p:sp>
      <p:sp>
        <p:nvSpPr>
          <p:cNvPr id="194" name="Google Shape;194;p18"/>
          <p:cNvSpPr/>
          <p:nvPr/>
        </p:nvSpPr>
        <p:spPr>
          <a:xfrm>
            <a:off x="688750" y="5795175"/>
            <a:ext cx="8826600" cy="304800"/>
          </a:xfrm>
          <a:prstGeom prst="homePlate">
            <a:avLst>
              <a:gd name="adj" fmla="val 50000"/>
            </a:avLst>
          </a:prstGeom>
          <a:gradFill>
            <a:gsLst>
              <a:gs pos="0">
                <a:srgbClr val="2E7DBA"/>
              </a:gs>
              <a:gs pos="50000">
                <a:srgbClr val="2AA2DD"/>
              </a:gs>
              <a:gs pos="100000">
                <a:srgbClr val="57B478"/>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cxnSp>
        <p:nvCxnSpPr>
          <p:cNvPr id="199" name="Google Shape;199;p19"/>
          <p:cNvCxnSpPr>
            <a:stCxn id="200" idx="3"/>
            <a:endCxn id="201" idx="2"/>
          </p:cNvCxnSpPr>
          <p:nvPr/>
        </p:nvCxnSpPr>
        <p:spPr>
          <a:xfrm>
            <a:off x="5319550" y="668650"/>
            <a:ext cx="5717700" cy="0"/>
          </a:xfrm>
          <a:prstGeom prst="straightConnector1">
            <a:avLst/>
          </a:prstGeom>
          <a:noFill/>
          <a:ln w="38100" cap="flat" cmpd="sng">
            <a:solidFill>
              <a:srgbClr val="5682D1"/>
            </a:solidFill>
            <a:prstDash val="solid"/>
            <a:round/>
            <a:headEnd type="none" w="med" len="med"/>
            <a:tailEnd type="none" w="med" len="med"/>
          </a:ln>
        </p:spPr>
      </p:cxnSp>
      <p:sp>
        <p:nvSpPr>
          <p:cNvPr id="200" name="Google Shape;200;p19"/>
          <p:cNvSpPr txBox="1"/>
          <p:nvPr/>
        </p:nvSpPr>
        <p:spPr>
          <a:xfrm>
            <a:off x="688750" y="314650"/>
            <a:ext cx="4630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a:ea typeface="Helvetica Neue"/>
                <a:cs typeface="Helvetica Neue"/>
                <a:sym typeface="Helvetica Neue"/>
              </a:rPr>
              <a:t>V2G Application</a:t>
            </a:r>
            <a:endParaRPr sz="4000">
              <a:solidFill>
                <a:srgbClr val="283134"/>
              </a:solidFill>
              <a:latin typeface="Helvetica Neue"/>
              <a:ea typeface="Helvetica Neue"/>
              <a:cs typeface="Helvetica Neue"/>
              <a:sym typeface="Helvetica Neue"/>
            </a:endParaRPr>
          </a:p>
        </p:txBody>
      </p:sp>
      <p:sp>
        <p:nvSpPr>
          <p:cNvPr id="201" name="Google Shape;201;p19"/>
          <p:cNvSpPr/>
          <p:nvPr/>
        </p:nvSpPr>
        <p:spPr>
          <a:xfrm>
            <a:off x="11037250" y="449800"/>
            <a:ext cx="437700" cy="437700"/>
          </a:xfrm>
          <a:prstGeom prst="ellipse">
            <a:avLst/>
          </a:prstGeom>
          <a:noFill/>
          <a:ln w="38100" cap="flat" cmpd="sng">
            <a:solidFill>
              <a:srgbClr val="5682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02" name="Google Shape;202;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7</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pic>
        <p:nvPicPr>
          <p:cNvPr id="203" name="Google Shape;203;p19"/>
          <p:cNvPicPr preferRelativeResize="0"/>
          <p:nvPr/>
        </p:nvPicPr>
        <p:blipFill>
          <a:blip r:embed="rId3">
            <a:alphaModFix/>
          </a:blip>
          <a:stretch>
            <a:fillRect/>
          </a:stretch>
        </p:blipFill>
        <p:spPr>
          <a:xfrm>
            <a:off x="877575" y="1788825"/>
            <a:ext cx="3922801" cy="3966610"/>
          </a:xfrm>
          <a:prstGeom prst="rect">
            <a:avLst/>
          </a:prstGeom>
          <a:noFill/>
          <a:ln>
            <a:noFill/>
          </a:ln>
        </p:spPr>
      </p:pic>
      <p:sp>
        <p:nvSpPr>
          <p:cNvPr id="204" name="Google Shape;204;p19"/>
          <p:cNvSpPr/>
          <p:nvPr/>
        </p:nvSpPr>
        <p:spPr>
          <a:xfrm>
            <a:off x="6838575" y="1039900"/>
            <a:ext cx="3922800" cy="1583400"/>
          </a:xfrm>
          <a:prstGeom prst="roundRect">
            <a:avLst>
              <a:gd name="adj" fmla="val 16667"/>
            </a:avLst>
          </a:prstGeom>
          <a:noFill/>
          <a:ln w="38100" cap="flat" cmpd="sng">
            <a:solidFill>
              <a:srgbClr val="226C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2100"/>
              </a:spcAft>
              <a:buNone/>
            </a:pPr>
            <a:endParaRPr>
              <a:solidFill>
                <a:schemeClr val="lt1"/>
              </a:solidFill>
              <a:highlight>
                <a:srgbClr val="461F4B"/>
              </a:highlight>
              <a:latin typeface="Helvetica Neue Light"/>
              <a:ea typeface="Helvetica Neue Light"/>
              <a:cs typeface="Helvetica Neue Light"/>
              <a:sym typeface="Helvetica Neue Light"/>
            </a:endParaRPr>
          </a:p>
        </p:txBody>
      </p:sp>
      <p:sp>
        <p:nvSpPr>
          <p:cNvPr id="205" name="Google Shape;205;p19"/>
          <p:cNvSpPr txBox="1"/>
          <p:nvPr/>
        </p:nvSpPr>
        <p:spPr>
          <a:xfrm>
            <a:off x="6838563" y="1228288"/>
            <a:ext cx="3922800" cy="120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Clr>
                <a:schemeClr val="dk1"/>
              </a:buClr>
              <a:buSzPts val="1100"/>
              <a:buFont typeface="Arial"/>
              <a:buNone/>
            </a:pPr>
            <a:r>
              <a:rPr lang="en-GB" sz="1700" b="1">
                <a:solidFill>
                  <a:schemeClr val="dk1"/>
                </a:solidFill>
                <a:latin typeface="Helvetica Neue"/>
                <a:ea typeface="Helvetica Neue"/>
                <a:cs typeface="Helvetica Neue"/>
                <a:sym typeface="Helvetica Neue"/>
              </a:rPr>
              <a:t>Vehicle-to-grid</a:t>
            </a:r>
            <a:r>
              <a:rPr lang="en-GB" sz="1700">
                <a:solidFill>
                  <a:schemeClr val="dk1"/>
                </a:solidFill>
                <a:latin typeface="Helvetica Neue Light"/>
                <a:ea typeface="Helvetica Neue Light"/>
                <a:cs typeface="Helvetica Neue Light"/>
                <a:sym typeface="Helvetica Neue Light"/>
              </a:rPr>
              <a:t>: groundbreaking innovation that allows electric vehicles to feed excess energy back to the grid rewarding the owner.</a:t>
            </a:r>
            <a:endParaRPr/>
          </a:p>
        </p:txBody>
      </p:sp>
      <p:sp>
        <p:nvSpPr>
          <p:cNvPr id="206" name="Google Shape;206;p19"/>
          <p:cNvSpPr txBox="1"/>
          <p:nvPr/>
        </p:nvSpPr>
        <p:spPr>
          <a:xfrm>
            <a:off x="6838563" y="3243201"/>
            <a:ext cx="3922800" cy="99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Technical, regulatory issues, and lack of large scale implementation are slowing down the diffusion </a:t>
            </a:r>
            <a:endParaRPr>
              <a:solidFill>
                <a:schemeClr val="dk1"/>
              </a:solidFill>
            </a:endParaRPr>
          </a:p>
          <a:p>
            <a:pPr marL="0" lvl="0" indent="0" algn="ctr" rtl="0">
              <a:spcBef>
                <a:spcPts val="2100"/>
              </a:spcBef>
              <a:spcAft>
                <a:spcPts val="2100"/>
              </a:spcAft>
              <a:buNone/>
            </a:pPr>
            <a:endParaRPr sz="1700" b="1">
              <a:solidFill>
                <a:schemeClr val="dk1"/>
              </a:solidFill>
              <a:latin typeface="Helvetica Neue"/>
              <a:ea typeface="Helvetica Neue"/>
              <a:cs typeface="Helvetica Neue"/>
              <a:sym typeface="Helvetica Neue"/>
            </a:endParaRPr>
          </a:p>
        </p:txBody>
      </p:sp>
      <p:sp>
        <p:nvSpPr>
          <p:cNvPr id="207" name="Google Shape;207;p19"/>
          <p:cNvSpPr/>
          <p:nvPr/>
        </p:nvSpPr>
        <p:spPr>
          <a:xfrm>
            <a:off x="6838575" y="2912850"/>
            <a:ext cx="3922800" cy="1583400"/>
          </a:xfrm>
          <a:prstGeom prst="roundRect">
            <a:avLst>
              <a:gd name="adj" fmla="val 16667"/>
            </a:avLst>
          </a:prstGeom>
          <a:noFill/>
          <a:ln w="38100" cap="flat" cmpd="sng">
            <a:solidFill>
              <a:srgbClr val="F9E8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2100"/>
              </a:spcAft>
              <a:buNone/>
            </a:pPr>
            <a:endParaRPr>
              <a:solidFill>
                <a:schemeClr val="lt1"/>
              </a:solidFill>
              <a:highlight>
                <a:srgbClr val="461F4B"/>
              </a:highlight>
              <a:latin typeface="Helvetica Neue Light"/>
              <a:ea typeface="Helvetica Neue Light"/>
              <a:cs typeface="Helvetica Neue Light"/>
              <a:sym typeface="Helvetica Neue Light"/>
            </a:endParaRPr>
          </a:p>
        </p:txBody>
      </p:sp>
      <p:sp>
        <p:nvSpPr>
          <p:cNvPr id="208" name="Google Shape;208;p19"/>
          <p:cNvSpPr txBox="1"/>
          <p:nvPr/>
        </p:nvSpPr>
        <p:spPr>
          <a:xfrm>
            <a:off x="6838563" y="5081750"/>
            <a:ext cx="3922800" cy="99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dk1"/>
                </a:solidFill>
                <a:latin typeface="Helvetica Neue Light"/>
                <a:ea typeface="Helvetica Neue Light"/>
                <a:cs typeface="Helvetica Neue Light"/>
                <a:sym typeface="Helvetica Neue Light"/>
              </a:rPr>
              <a:t>An efficient charging network fosters the adoption of EVs, and can increase the technology readiness of V2G</a:t>
            </a:r>
            <a:endParaRPr>
              <a:solidFill>
                <a:schemeClr val="dk1"/>
              </a:solidFill>
            </a:endParaRPr>
          </a:p>
          <a:p>
            <a:pPr marL="0" lvl="0" indent="0" algn="ctr" rtl="0">
              <a:spcBef>
                <a:spcPts val="2100"/>
              </a:spcBef>
              <a:spcAft>
                <a:spcPts val="2100"/>
              </a:spcAft>
              <a:buNone/>
            </a:pPr>
            <a:endParaRPr sz="1700" b="1">
              <a:solidFill>
                <a:schemeClr val="dk1"/>
              </a:solidFill>
              <a:latin typeface="Helvetica Neue"/>
              <a:ea typeface="Helvetica Neue"/>
              <a:cs typeface="Helvetica Neue"/>
              <a:sym typeface="Helvetica Neue"/>
            </a:endParaRPr>
          </a:p>
        </p:txBody>
      </p:sp>
      <p:sp>
        <p:nvSpPr>
          <p:cNvPr id="209" name="Google Shape;209;p19"/>
          <p:cNvSpPr/>
          <p:nvPr/>
        </p:nvSpPr>
        <p:spPr>
          <a:xfrm>
            <a:off x="6838563" y="4785788"/>
            <a:ext cx="3922800" cy="1583400"/>
          </a:xfrm>
          <a:prstGeom prst="roundRect">
            <a:avLst>
              <a:gd name="adj" fmla="val 16667"/>
            </a:avLst>
          </a:prstGeom>
          <a:noFill/>
          <a:ln w="38100" cap="flat" cmpd="sng">
            <a:solidFill>
              <a:srgbClr val="8AC29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2100"/>
              </a:spcAft>
              <a:buNone/>
            </a:pPr>
            <a:endParaRPr>
              <a:solidFill>
                <a:schemeClr val="lt1"/>
              </a:solidFill>
              <a:highlight>
                <a:srgbClr val="461F4B"/>
              </a:highlight>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2E7DBA"/>
            </a:gs>
            <a:gs pos="50000">
              <a:srgbClr val="2AA2DD"/>
            </a:gs>
            <a:gs pos="100000">
              <a:srgbClr val="57B478"/>
            </a:gs>
          </a:gsLst>
          <a:path path="circle">
            <a:fillToRect r="100000" b="100000"/>
          </a:path>
          <a:tileRect l="-100000" t="-100000"/>
        </a:gradFill>
        <a:effectLst/>
      </p:bgPr>
    </p:bg>
    <p:spTree>
      <p:nvGrpSpPr>
        <p:cNvPr id="1" name="Shape 213"/>
        <p:cNvGrpSpPr/>
        <p:nvPr/>
      </p:nvGrpSpPr>
      <p:grpSpPr>
        <a:xfrm>
          <a:off x="0" y="0"/>
          <a:ext cx="0" cy="0"/>
          <a:chOff x="0" y="0"/>
          <a:chExt cx="0" cy="0"/>
        </a:xfrm>
      </p:grpSpPr>
      <p:grpSp>
        <p:nvGrpSpPr>
          <p:cNvPr id="214" name="Google Shape;214;p20"/>
          <p:cNvGrpSpPr/>
          <p:nvPr/>
        </p:nvGrpSpPr>
        <p:grpSpPr>
          <a:xfrm rot="-1970757">
            <a:off x="6095414" y="-961445"/>
            <a:ext cx="8644880" cy="8217978"/>
            <a:chOff x="5915441" y="-1116741"/>
            <a:chExt cx="10531960" cy="10553305"/>
          </a:xfrm>
        </p:grpSpPr>
        <p:pic>
          <p:nvPicPr>
            <p:cNvPr id="215" name="Google Shape;215;p20"/>
            <p:cNvPicPr preferRelativeResize="0"/>
            <p:nvPr/>
          </p:nvPicPr>
          <p:blipFill>
            <a:blip r:embed="rId3">
              <a:alphaModFix/>
            </a:blip>
            <a:stretch>
              <a:fillRect/>
            </a:stretch>
          </p:blipFill>
          <p:spPr>
            <a:xfrm rot="2772232">
              <a:off x="7271827" y="571555"/>
              <a:ext cx="7266488" cy="6857998"/>
            </a:xfrm>
            <a:prstGeom prst="rect">
              <a:avLst/>
            </a:prstGeom>
            <a:noFill/>
            <a:ln>
              <a:noFill/>
            </a:ln>
          </p:spPr>
        </p:pic>
        <p:pic>
          <p:nvPicPr>
            <p:cNvPr id="216" name="Google Shape;216;p20"/>
            <p:cNvPicPr preferRelativeResize="0"/>
            <p:nvPr/>
          </p:nvPicPr>
          <p:blipFill>
            <a:blip r:embed="rId4">
              <a:alphaModFix/>
            </a:blip>
            <a:stretch>
              <a:fillRect/>
            </a:stretch>
          </p:blipFill>
          <p:spPr>
            <a:xfrm rot="2772233">
              <a:off x="7273620" y="611299"/>
              <a:ext cx="7815602" cy="7097224"/>
            </a:xfrm>
            <a:prstGeom prst="rect">
              <a:avLst/>
            </a:prstGeom>
            <a:noFill/>
            <a:ln>
              <a:noFill/>
            </a:ln>
          </p:spPr>
        </p:pic>
      </p:grpSp>
      <p:sp>
        <p:nvSpPr>
          <p:cNvPr id="217" name="Google Shape;217;p20"/>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GB" sz="6200">
                <a:solidFill>
                  <a:schemeClr val="lt1"/>
                </a:solidFill>
                <a:latin typeface="Helvetica Neue Light"/>
                <a:ea typeface="Helvetica Neue Light"/>
                <a:cs typeface="Helvetica Neue Light"/>
                <a:sym typeface="Helvetica Neue Light"/>
              </a:rPr>
              <a:t>The </a:t>
            </a:r>
            <a:r>
              <a:rPr lang="en-GB" sz="6200">
                <a:solidFill>
                  <a:schemeClr val="lt1"/>
                </a:solidFill>
                <a:latin typeface="Helvetica Neue"/>
                <a:ea typeface="Helvetica Neue"/>
                <a:cs typeface="Helvetica Neue"/>
                <a:sym typeface="Helvetica Neue"/>
              </a:rPr>
              <a:t>Solution</a:t>
            </a:r>
            <a:endParaRPr sz="6200">
              <a:solidFill>
                <a:schemeClr val="lt1"/>
              </a:solidFill>
              <a:latin typeface="Helvetica Neue"/>
              <a:ea typeface="Helvetica Neue"/>
              <a:cs typeface="Helvetica Neue"/>
              <a:sym typeface="Helvetica Neue"/>
            </a:endParaRPr>
          </a:p>
        </p:txBody>
      </p:sp>
      <p:cxnSp>
        <p:nvCxnSpPr>
          <p:cNvPr id="219" name="Google Shape;219;p20"/>
          <p:cNvCxnSpPr/>
          <p:nvPr/>
        </p:nvCxnSpPr>
        <p:spPr>
          <a:xfrm>
            <a:off x="6464300" y="3640800"/>
            <a:ext cx="1841700" cy="0"/>
          </a:xfrm>
          <a:prstGeom prst="straightConnector1">
            <a:avLst/>
          </a:prstGeom>
          <a:noFill/>
          <a:ln w="38100" cap="flat" cmpd="sng">
            <a:solidFill>
              <a:schemeClr val="lt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C4B69B18-5E05-C74A-DC84-7CCD1CAB49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solidFill>
                  <a:schemeClr val="bg1"/>
                </a:solidFill>
              </a:rPr>
              <a:t>8</a:t>
            </a:fld>
            <a:r>
              <a:rPr lang="en-GB" sz="1300">
                <a:solidFill>
                  <a:schemeClr val="bg1"/>
                </a:solidFill>
                <a:latin typeface="Arial"/>
                <a:ea typeface="Arial"/>
                <a:cs typeface="Arial"/>
                <a:sym typeface="Arial"/>
              </a:rPr>
              <a:t>/20</a:t>
            </a:r>
            <a:endParaRPr lang="en-GB">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21"/>
          <p:cNvCxnSpPr>
            <a:stCxn id="225" idx="3"/>
            <a:endCxn id="226" idx="2"/>
          </p:cNvCxnSpPr>
          <p:nvPr/>
        </p:nvCxnSpPr>
        <p:spPr>
          <a:xfrm>
            <a:off x="3926050" y="668650"/>
            <a:ext cx="7111200" cy="0"/>
          </a:xfrm>
          <a:prstGeom prst="straightConnector1">
            <a:avLst/>
          </a:prstGeom>
          <a:noFill/>
          <a:ln w="38100" cap="flat" cmpd="sng">
            <a:solidFill>
              <a:srgbClr val="08425A"/>
            </a:solidFill>
            <a:prstDash val="solid"/>
            <a:round/>
            <a:headEnd type="none" w="med" len="med"/>
            <a:tailEnd type="none" w="med" len="med"/>
          </a:ln>
        </p:spPr>
      </p:cxnSp>
      <p:sp>
        <p:nvSpPr>
          <p:cNvPr id="225" name="Google Shape;225;p21"/>
          <p:cNvSpPr txBox="1"/>
          <p:nvPr/>
        </p:nvSpPr>
        <p:spPr>
          <a:xfrm>
            <a:off x="688750" y="314650"/>
            <a:ext cx="3237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a:solidFill>
                  <a:srgbClr val="283134"/>
                </a:solidFill>
                <a:latin typeface="Helvetica Neue Light"/>
                <a:ea typeface="Helvetica Neue Light"/>
                <a:cs typeface="Helvetica Neue Light"/>
                <a:sym typeface="Helvetica Neue Light"/>
              </a:rPr>
              <a:t>Data Pipeline</a:t>
            </a:r>
            <a:endParaRPr sz="4000">
              <a:solidFill>
                <a:srgbClr val="283134"/>
              </a:solidFill>
              <a:latin typeface="Helvetica Neue Light"/>
              <a:ea typeface="Helvetica Neue Light"/>
              <a:cs typeface="Helvetica Neue Light"/>
              <a:sym typeface="Helvetica Neue Light"/>
            </a:endParaRPr>
          </a:p>
        </p:txBody>
      </p:sp>
      <p:sp>
        <p:nvSpPr>
          <p:cNvPr id="226" name="Google Shape;226;p21"/>
          <p:cNvSpPr/>
          <p:nvPr/>
        </p:nvSpPr>
        <p:spPr>
          <a:xfrm>
            <a:off x="11037250" y="449800"/>
            <a:ext cx="437700" cy="437700"/>
          </a:xfrm>
          <a:prstGeom prst="ellipse">
            <a:avLst/>
          </a:prstGeom>
          <a:noFill/>
          <a:ln w="38100" cap="flat" cmpd="sng">
            <a:solidFill>
              <a:srgbClr val="0842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p>
        </p:txBody>
      </p:sp>
      <p:sp>
        <p:nvSpPr>
          <p:cNvPr id="227" name="Google Shape;227;p21"/>
          <p:cNvSpPr/>
          <p:nvPr/>
        </p:nvSpPr>
        <p:spPr>
          <a:xfrm>
            <a:off x="11076275" y="487800"/>
            <a:ext cx="378900" cy="387300"/>
          </a:xfrm>
          <a:prstGeom prst="pie">
            <a:avLst>
              <a:gd name="adj1" fmla="val 11659792"/>
              <a:gd name="adj2" fmla="val 1502044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GB" sz="1300" smtClean="0">
                <a:solidFill>
                  <a:schemeClr val="dk2"/>
                </a:solidFill>
                <a:latin typeface="Arial"/>
                <a:ea typeface="Arial"/>
                <a:cs typeface="Arial"/>
                <a:sym typeface="Arial"/>
              </a:rPr>
              <a:t>9</a:t>
            </a:fld>
            <a:r>
              <a:rPr lang="en-GB" sz="1300">
                <a:solidFill>
                  <a:schemeClr val="dk2"/>
                </a:solidFill>
                <a:latin typeface="Arial"/>
                <a:ea typeface="Arial"/>
                <a:cs typeface="Arial"/>
                <a:sym typeface="Arial"/>
              </a:rPr>
              <a:t>/20</a:t>
            </a:r>
            <a:endParaRPr sz="1300">
              <a:solidFill>
                <a:schemeClr val="dk2"/>
              </a:solidFill>
              <a:latin typeface="Arial"/>
              <a:ea typeface="Arial"/>
              <a:cs typeface="Arial"/>
              <a:sym typeface="Arial"/>
            </a:endParaRPr>
          </a:p>
        </p:txBody>
      </p:sp>
      <p:sp>
        <p:nvSpPr>
          <p:cNvPr id="229" name="Google Shape;229;p21"/>
          <p:cNvSpPr txBox="1"/>
          <p:nvPr/>
        </p:nvSpPr>
        <p:spPr>
          <a:xfrm>
            <a:off x="6539150" y="1503225"/>
            <a:ext cx="2802600" cy="93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25C6FF"/>
                </a:solidFill>
                <a:latin typeface="Helvetica Neue"/>
                <a:ea typeface="Helvetica Neue"/>
                <a:cs typeface="Helvetica Neue"/>
                <a:sym typeface="Helvetica Neue"/>
              </a:rPr>
              <a:t>Roads configuration:</a:t>
            </a:r>
            <a:endParaRPr sz="2000" b="1">
              <a:solidFill>
                <a:srgbClr val="25C6FF"/>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OpenStreetMap</a:t>
            </a:r>
            <a:endParaRPr sz="1600">
              <a:solidFill>
                <a:schemeClr val="dk1"/>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Madrid</a:t>
            </a:r>
            <a:endParaRPr sz="1600">
              <a:solidFill>
                <a:schemeClr val="dk1"/>
              </a:solidFill>
              <a:latin typeface="Helvetica Neue"/>
              <a:ea typeface="Helvetica Neue"/>
              <a:cs typeface="Helvetica Neue"/>
              <a:sym typeface="Helvetica Neue"/>
            </a:endParaRPr>
          </a:p>
        </p:txBody>
      </p:sp>
      <p:sp>
        <p:nvSpPr>
          <p:cNvPr id="230" name="Google Shape;230;p21"/>
          <p:cNvSpPr txBox="1"/>
          <p:nvPr/>
        </p:nvSpPr>
        <p:spPr>
          <a:xfrm>
            <a:off x="5906525" y="5559138"/>
            <a:ext cx="24018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58105"/>
                </a:solidFill>
                <a:latin typeface="Helvetica Neue"/>
                <a:ea typeface="Helvetica Neue"/>
                <a:cs typeface="Helvetica Neue"/>
                <a:sym typeface="Helvetica Neue"/>
              </a:rPr>
              <a:t>Charging stations:</a:t>
            </a:r>
            <a:endParaRPr sz="2000" b="1">
              <a:solidFill>
                <a:srgbClr val="058105"/>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highlight>
                  <a:srgbClr val="FFFFFF"/>
                </a:highlight>
                <a:latin typeface="Helvetica Neue"/>
                <a:ea typeface="Helvetica Neue"/>
                <a:cs typeface="Helvetica Neue"/>
                <a:sym typeface="Helvetica Neue"/>
              </a:rPr>
              <a:t>OpenChargeMap</a:t>
            </a:r>
            <a:endParaRPr sz="1600">
              <a:solidFill>
                <a:schemeClr val="dk1"/>
              </a:solidFill>
              <a:highlight>
                <a:srgbClr val="FFFFFF"/>
              </a:highlight>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highlight>
                  <a:srgbClr val="FFFFFF"/>
                </a:highlight>
                <a:latin typeface="Helvetica Neue"/>
                <a:ea typeface="Helvetica Neue"/>
                <a:cs typeface="Helvetica Neue"/>
                <a:sym typeface="Helvetica Neue"/>
              </a:rPr>
              <a:t>6 European cities</a:t>
            </a:r>
            <a:endParaRPr sz="1600">
              <a:solidFill>
                <a:schemeClr val="dk1"/>
              </a:solidFill>
              <a:highlight>
                <a:srgbClr val="FFFFFF"/>
              </a:highlight>
              <a:latin typeface="Helvetica Neue"/>
              <a:ea typeface="Helvetica Neue"/>
              <a:cs typeface="Helvetica Neue"/>
              <a:sym typeface="Helvetica Neue"/>
            </a:endParaRPr>
          </a:p>
        </p:txBody>
      </p:sp>
      <p:sp>
        <p:nvSpPr>
          <p:cNvPr id="231" name="Google Shape;231;p21"/>
          <p:cNvSpPr txBox="1"/>
          <p:nvPr/>
        </p:nvSpPr>
        <p:spPr>
          <a:xfrm>
            <a:off x="160600" y="1509875"/>
            <a:ext cx="2042100" cy="12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761E86"/>
                </a:solidFill>
                <a:latin typeface="Helvetica Neue"/>
                <a:ea typeface="Helvetica Neue"/>
                <a:cs typeface="Helvetica Neue"/>
                <a:sym typeface="Helvetica Neue"/>
              </a:rPr>
              <a:t>Traffic points:</a:t>
            </a:r>
            <a:endParaRPr sz="2000" b="1">
              <a:solidFill>
                <a:srgbClr val="761E86"/>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highlight>
                  <a:srgbClr val="FFFFFF"/>
                </a:highlight>
                <a:latin typeface="Helvetica Neue"/>
                <a:ea typeface="Helvetica Neue"/>
                <a:cs typeface="Helvetica Neue"/>
                <a:sym typeface="Helvetica Neue"/>
              </a:rPr>
              <a:t>UTD19</a:t>
            </a:r>
            <a:endParaRPr sz="1600">
              <a:solidFill>
                <a:schemeClr val="dk1"/>
              </a:solidFill>
              <a:highlight>
                <a:srgbClr val="FFFFFF"/>
              </a:highlight>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1"/>
              </a:buClr>
              <a:buSzPts val="1600"/>
              <a:buFont typeface="Helvetica Neue"/>
              <a:buChar char="●"/>
            </a:pPr>
            <a:r>
              <a:rPr lang="en-GB" sz="1600">
                <a:solidFill>
                  <a:schemeClr val="dk1"/>
                </a:solidFill>
                <a:highlight>
                  <a:srgbClr val="FFFFFF"/>
                </a:highlight>
                <a:latin typeface="Helvetica Neue"/>
                <a:ea typeface="Helvetica Neue"/>
                <a:cs typeface="Helvetica Neue"/>
                <a:sym typeface="Helvetica Neue"/>
              </a:rPr>
              <a:t>Punctual traffic    </a:t>
            </a:r>
            <a:endParaRPr sz="2000">
              <a:solidFill>
                <a:schemeClr val="dk1"/>
              </a:solidFill>
              <a:highlight>
                <a:srgbClr val="FFFFFF"/>
              </a:highlight>
              <a:latin typeface="Helvetica Neue"/>
              <a:ea typeface="Helvetica Neue"/>
              <a:cs typeface="Helvetica Neue"/>
              <a:sym typeface="Helvetica Neue"/>
            </a:endParaRPr>
          </a:p>
        </p:txBody>
      </p:sp>
      <p:pic>
        <p:nvPicPr>
          <p:cNvPr id="232" name="Google Shape;232;p21"/>
          <p:cNvPicPr preferRelativeResize="0"/>
          <p:nvPr/>
        </p:nvPicPr>
        <p:blipFill>
          <a:blip r:embed="rId3">
            <a:alphaModFix/>
          </a:blip>
          <a:stretch>
            <a:fillRect/>
          </a:stretch>
        </p:blipFill>
        <p:spPr>
          <a:xfrm>
            <a:off x="3017922" y="4388250"/>
            <a:ext cx="2508201" cy="2253296"/>
          </a:xfrm>
          <a:prstGeom prst="rect">
            <a:avLst/>
          </a:prstGeom>
          <a:noFill/>
          <a:ln>
            <a:noFill/>
          </a:ln>
        </p:spPr>
      </p:pic>
      <p:pic>
        <p:nvPicPr>
          <p:cNvPr id="233" name="Google Shape;233;p21"/>
          <p:cNvPicPr preferRelativeResize="0"/>
          <p:nvPr/>
        </p:nvPicPr>
        <p:blipFill>
          <a:blip r:embed="rId4">
            <a:alphaModFix/>
          </a:blip>
          <a:stretch>
            <a:fillRect/>
          </a:stretch>
        </p:blipFill>
        <p:spPr>
          <a:xfrm>
            <a:off x="9355222" y="1382257"/>
            <a:ext cx="2508199" cy="2338857"/>
          </a:xfrm>
          <a:prstGeom prst="rect">
            <a:avLst/>
          </a:prstGeom>
          <a:noFill/>
          <a:ln>
            <a:noFill/>
          </a:ln>
        </p:spPr>
      </p:pic>
      <p:pic>
        <p:nvPicPr>
          <p:cNvPr id="234" name="Google Shape;234;p21"/>
          <p:cNvPicPr preferRelativeResize="0"/>
          <p:nvPr/>
        </p:nvPicPr>
        <p:blipFill>
          <a:blip r:embed="rId5">
            <a:alphaModFix/>
          </a:blip>
          <a:stretch>
            <a:fillRect/>
          </a:stretch>
        </p:blipFill>
        <p:spPr>
          <a:xfrm>
            <a:off x="8308327" y="4434733"/>
            <a:ext cx="2508201" cy="2253335"/>
          </a:xfrm>
          <a:prstGeom prst="rect">
            <a:avLst/>
          </a:prstGeom>
          <a:noFill/>
          <a:ln>
            <a:noFill/>
          </a:ln>
        </p:spPr>
      </p:pic>
      <p:pic>
        <p:nvPicPr>
          <p:cNvPr id="235" name="Google Shape;235;p21"/>
          <p:cNvPicPr preferRelativeResize="0"/>
          <p:nvPr/>
        </p:nvPicPr>
        <p:blipFill>
          <a:blip r:embed="rId6">
            <a:alphaModFix/>
          </a:blip>
          <a:stretch>
            <a:fillRect/>
          </a:stretch>
        </p:blipFill>
        <p:spPr>
          <a:xfrm>
            <a:off x="2196809" y="1467108"/>
            <a:ext cx="2846006" cy="2338865"/>
          </a:xfrm>
          <a:prstGeom prst="rect">
            <a:avLst/>
          </a:prstGeom>
          <a:noFill/>
          <a:ln>
            <a:noFill/>
          </a:ln>
        </p:spPr>
      </p:pic>
      <p:sp>
        <p:nvSpPr>
          <p:cNvPr id="236" name="Google Shape;236;p21"/>
          <p:cNvSpPr txBox="1"/>
          <p:nvPr/>
        </p:nvSpPr>
        <p:spPr>
          <a:xfrm>
            <a:off x="716375" y="5558050"/>
            <a:ext cx="2599800" cy="22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47C00"/>
                </a:solidFill>
                <a:latin typeface="Helvetica Neue"/>
                <a:ea typeface="Helvetica Neue"/>
                <a:cs typeface="Helvetica Neue"/>
                <a:sym typeface="Helvetica Neue"/>
              </a:rPr>
              <a:t>POI distribution:</a:t>
            </a:r>
            <a:endParaRPr sz="2000" b="1">
              <a:solidFill>
                <a:srgbClr val="F47C00"/>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OpenStreetMap</a:t>
            </a:r>
            <a:endParaRPr sz="1600">
              <a:solidFill>
                <a:schemeClr val="dk1"/>
              </a:solidFill>
              <a:latin typeface="Helvetica Neue"/>
              <a:ea typeface="Helvetica Neue"/>
              <a:cs typeface="Helvetica Neue"/>
              <a:sym typeface="Helvetica Neue"/>
            </a:endParaRPr>
          </a:p>
          <a:p>
            <a:pPr marL="457200" lvl="0" indent="-3302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Weighted clusters</a:t>
            </a:r>
            <a:endParaRPr sz="1600">
              <a:solidFill>
                <a:schemeClr val="dk1"/>
              </a:solidFill>
              <a:latin typeface="Helvetica Neue"/>
              <a:ea typeface="Helvetica Neue"/>
              <a:cs typeface="Helvetica Neue"/>
              <a:sym typeface="Helvetica Neue"/>
            </a:endParaRPr>
          </a:p>
        </p:txBody>
      </p:sp>
      <p:cxnSp>
        <p:nvCxnSpPr>
          <p:cNvPr id="237" name="Google Shape;237;p21"/>
          <p:cNvCxnSpPr/>
          <p:nvPr/>
        </p:nvCxnSpPr>
        <p:spPr>
          <a:xfrm>
            <a:off x="2643750" y="3970500"/>
            <a:ext cx="0" cy="1266600"/>
          </a:xfrm>
          <a:prstGeom prst="straightConnector1">
            <a:avLst/>
          </a:prstGeom>
          <a:noFill/>
          <a:ln w="38100" cap="flat" cmpd="sng">
            <a:solidFill>
              <a:srgbClr val="F47C00"/>
            </a:solidFill>
            <a:prstDash val="dot"/>
            <a:miter lim="8000"/>
            <a:headEnd type="none" w="sm" len="sm"/>
            <a:tailEnd type="oval" w="sm" len="sm"/>
          </a:ln>
        </p:spPr>
      </p:cxnSp>
      <p:cxnSp>
        <p:nvCxnSpPr>
          <p:cNvPr id="238" name="Google Shape;238;p21"/>
          <p:cNvCxnSpPr/>
          <p:nvPr/>
        </p:nvCxnSpPr>
        <p:spPr>
          <a:xfrm rot="10800000" flipH="1">
            <a:off x="8971775" y="2899050"/>
            <a:ext cx="5100" cy="1201200"/>
          </a:xfrm>
          <a:prstGeom prst="straightConnector1">
            <a:avLst/>
          </a:prstGeom>
          <a:noFill/>
          <a:ln w="38100" cap="flat" cmpd="sng">
            <a:solidFill>
              <a:srgbClr val="7CC7FB"/>
            </a:solidFill>
            <a:prstDash val="dot"/>
            <a:miter lim="8000"/>
            <a:headEnd type="none" w="sm" len="sm"/>
            <a:tailEnd type="oval" w="sm" len="sm"/>
          </a:ln>
        </p:spPr>
      </p:cxnSp>
      <p:cxnSp>
        <p:nvCxnSpPr>
          <p:cNvPr id="239" name="Google Shape;239;p21"/>
          <p:cNvCxnSpPr/>
          <p:nvPr/>
        </p:nvCxnSpPr>
        <p:spPr>
          <a:xfrm>
            <a:off x="7811275" y="4247350"/>
            <a:ext cx="14100" cy="1038600"/>
          </a:xfrm>
          <a:prstGeom prst="straightConnector1">
            <a:avLst/>
          </a:prstGeom>
          <a:noFill/>
          <a:ln w="38100" cap="flat" cmpd="sng">
            <a:solidFill>
              <a:srgbClr val="0B7743"/>
            </a:solidFill>
            <a:prstDash val="dot"/>
            <a:miter lim="8000"/>
            <a:headEnd type="none" w="sm" len="sm"/>
            <a:tailEnd type="oval" w="sm" len="sm"/>
          </a:ln>
        </p:spPr>
      </p:cxnSp>
      <p:sp>
        <p:nvSpPr>
          <p:cNvPr id="240" name="Google Shape;240;p21"/>
          <p:cNvSpPr/>
          <p:nvPr/>
        </p:nvSpPr>
        <p:spPr>
          <a:xfrm>
            <a:off x="827650" y="2591025"/>
            <a:ext cx="708000" cy="708000"/>
          </a:xfrm>
          <a:prstGeom prst="ellipse">
            <a:avLst/>
          </a:prstGeom>
          <a:solidFill>
            <a:srgbClr val="701C7F">
              <a:alpha val="445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Helvetica Neue"/>
                <a:ea typeface="Helvetica Neue"/>
                <a:cs typeface="Helvetica Neue"/>
                <a:sym typeface="Helvetica Neue"/>
              </a:rPr>
              <a:t>1</a:t>
            </a:r>
            <a:endParaRPr sz="2500" b="1">
              <a:solidFill>
                <a:schemeClr val="lt1"/>
              </a:solidFill>
              <a:latin typeface="Helvetica Neue"/>
              <a:ea typeface="Helvetica Neue"/>
              <a:cs typeface="Helvetica Neue"/>
              <a:sym typeface="Helvetica Neue"/>
            </a:endParaRPr>
          </a:p>
        </p:txBody>
      </p:sp>
      <p:sp>
        <p:nvSpPr>
          <p:cNvPr id="241" name="Google Shape;241;p21"/>
          <p:cNvSpPr/>
          <p:nvPr/>
        </p:nvSpPr>
        <p:spPr>
          <a:xfrm>
            <a:off x="1771575" y="4850038"/>
            <a:ext cx="708000" cy="708000"/>
          </a:xfrm>
          <a:prstGeom prst="ellipse">
            <a:avLst/>
          </a:prstGeom>
          <a:solidFill>
            <a:srgbClr val="F47C00">
              <a:alpha val="454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Helvetica Neue"/>
                <a:ea typeface="Helvetica Neue"/>
                <a:cs typeface="Helvetica Neue"/>
                <a:sym typeface="Helvetica Neue"/>
              </a:rPr>
              <a:t>2</a:t>
            </a:r>
            <a:endParaRPr sz="2500" b="1">
              <a:solidFill>
                <a:schemeClr val="lt1"/>
              </a:solidFill>
              <a:latin typeface="Helvetica Neue"/>
              <a:ea typeface="Helvetica Neue"/>
              <a:cs typeface="Helvetica Neue"/>
              <a:sym typeface="Helvetica Neue"/>
            </a:endParaRPr>
          </a:p>
        </p:txBody>
      </p:sp>
      <p:sp>
        <p:nvSpPr>
          <p:cNvPr id="242" name="Google Shape;242;p21"/>
          <p:cNvSpPr/>
          <p:nvPr/>
        </p:nvSpPr>
        <p:spPr>
          <a:xfrm>
            <a:off x="6897125" y="4869288"/>
            <a:ext cx="708000" cy="708000"/>
          </a:xfrm>
          <a:prstGeom prst="ellipse">
            <a:avLst/>
          </a:prstGeom>
          <a:solidFill>
            <a:srgbClr val="058105">
              <a:alpha val="4591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Helvetica Neue"/>
                <a:ea typeface="Helvetica Neue"/>
                <a:cs typeface="Helvetica Neue"/>
                <a:sym typeface="Helvetica Neue"/>
              </a:rPr>
              <a:t>3</a:t>
            </a:r>
            <a:endParaRPr sz="2500" b="1">
              <a:solidFill>
                <a:schemeClr val="lt1"/>
              </a:solidFill>
              <a:latin typeface="Helvetica Neue"/>
              <a:ea typeface="Helvetica Neue"/>
              <a:cs typeface="Helvetica Neue"/>
              <a:sym typeface="Helvetica Neue"/>
            </a:endParaRPr>
          </a:p>
        </p:txBody>
      </p:sp>
      <p:sp>
        <p:nvSpPr>
          <p:cNvPr id="243" name="Google Shape;243;p21"/>
          <p:cNvSpPr/>
          <p:nvPr/>
        </p:nvSpPr>
        <p:spPr>
          <a:xfrm>
            <a:off x="8053975" y="2585613"/>
            <a:ext cx="708000" cy="708000"/>
          </a:xfrm>
          <a:prstGeom prst="ellipse">
            <a:avLst/>
          </a:prstGeom>
          <a:solidFill>
            <a:srgbClr val="25C6FF">
              <a:alpha val="4636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chemeClr val="lt1"/>
                </a:solidFill>
                <a:latin typeface="Helvetica Neue"/>
                <a:ea typeface="Helvetica Neue"/>
                <a:cs typeface="Helvetica Neue"/>
                <a:sym typeface="Helvetica Neue"/>
              </a:rPr>
              <a:t>4</a:t>
            </a:r>
            <a:endParaRPr sz="2500" b="1">
              <a:solidFill>
                <a:schemeClr val="lt1"/>
              </a:solidFill>
              <a:latin typeface="Helvetica Neue"/>
              <a:ea typeface="Helvetica Neue"/>
              <a:cs typeface="Helvetica Neue"/>
              <a:sym typeface="Helvetica Neue"/>
            </a:endParaRPr>
          </a:p>
        </p:txBody>
      </p:sp>
      <p:cxnSp>
        <p:nvCxnSpPr>
          <p:cNvPr id="244" name="Google Shape;244;p21"/>
          <p:cNvCxnSpPr/>
          <p:nvPr/>
        </p:nvCxnSpPr>
        <p:spPr>
          <a:xfrm rot="10800000">
            <a:off x="1693875" y="2887200"/>
            <a:ext cx="0" cy="1159500"/>
          </a:xfrm>
          <a:prstGeom prst="straightConnector1">
            <a:avLst/>
          </a:prstGeom>
          <a:noFill/>
          <a:ln w="38100" cap="flat" cmpd="sng">
            <a:solidFill>
              <a:srgbClr val="761E86"/>
            </a:solidFill>
            <a:prstDash val="dot"/>
            <a:miter lim="8000"/>
            <a:headEnd type="none" w="sm" len="sm"/>
            <a:tailEnd type="oval" w="sm" len="sm"/>
          </a:ln>
        </p:spPr>
      </p:cxnSp>
      <p:sp>
        <p:nvSpPr>
          <p:cNvPr id="245" name="Google Shape;245;p21"/>
          <p:cNvSpPr/>
          <p:nvPr/>
        </p:nvSpPr>
        <p:spPr>
          <a:xfrm>
            <a:off x="540400" y="3860050"/>
            <a:ext cx="11281200" cy="387300"/>
          </a:xfrm>
          <a:prstGeom prst="rect">
            <a:avLst/>
          </a:prstGeom>
          <a:gradFill>
            <a:gsLst>
              <a:gs pos="0">
                <a:srgbClr val="2E7DBA"/>
              </a:gs>
              <a:gs pos="50000">
                <a:srgbClr val="2AA2DD"/>
              </a:gs>
              <a:gs pos="100000">
                <a:srgbClr val="57B47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46" name="Google Shape;246;p21"/>
          <p:cNvCxnSpPr/>
          <p:nvPr/>
        </p:nvCxnSpPr>
        <p:spPr>
          <a:xfrm rot="10800000">
            <a:off x="506025" y="4059575"/>
            <a:ext cx="11281200" cy="0"/>
          </a:xfrm>
          <a:prstGeom prst="straightConnector1">
            <a:avLst/>
          </a:prstGeom>
          <a:noFill/>
          <a:ln w="38100" cap="flat" cmpd="sng">
            <a:solidFill>
              <a:schemeClr val="lt1"/>
            </a:solidFill>
            <a:prstDash val="lgDash"/>
            <a:miter lim="800000"/>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4766</Words>
  <Application>Microsoft Office PowerPoint</Application>
  <PresentationFormat>Widescreen</PresentationFormat>
  <Paragraphs>505</Paragraphs>
  <Slides>30</Slides>
  <Notes>30</Notes>
  <HiddenSlides>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Helvetica Neue Light</vt:lpstr>
      <vt:lpstr>Roboto</vt:lpstr>
      <vt:lpstr>Helvetica Neue</vt:lpstr>
      <vt:lpstr>Arial</vt:lpstr>
      <vt:lpstr>Calibri</vt:lpstr>
      <vt:lpstr>Simple Light</vt:lpstr>
      <vt:lpstr>Worksheet</vt:lpstr>
      <vt:lpstr>PowerPoint Presentation</vt:lpstr>
      <vt:lpstr>PowerPoint Presentation</vt:lpstr>
      <vt:lpstr>PowerPoint Presentation</vt:lpstr>
      <vt:lpstr>State of the Art</vt:lpstr>
      <vt:lpstr>PowerPoint Presentation</vt:lpstr>
      <vt:lpstr>PowerPoint Presentation</vt:lpstr>
      <vt:lpstr>PowerPoint Presentation</vt:lpstr>
      <vt:lpstr>The Solution</vt:lpstr>
      <vt:lpstr>PowerPoint Presentation</vt:lpstr>
      <vt:lpstr>PowerPoint Presentation</vt:lpstr>
      <vt:lpstr>The Model</vt:lpstr>
      <vt:lpstr>PowerPoint Presentation</vt:lpstr>
      <vt:lpstr>PowerPoint Presentation</vt:lpstr>
      <vt:lpstr>PowerPoint Presentation</vt:lpstr>
      <vt:lpstr>PowerPoint Presentation</vt:lpstr>
      <vt:lpstr>PowerPoint Presentation</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Riccardo Rosi</dc:creator>
  <cp:lastModifiedBy>Riccardo Rosi</cp:lastModifiedBy>
  <cp:revision>2</cp:revision>
  <dcterms:modified xsi:type="dcterms:W3CDTF">2023-09-29T12:12:21Z</dcterms:modified>
</cp:coreProperties>
</file>